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5" r:id="rId1"/>
  </p:sldMasterIdLst>
  <p:notesMasterIdLst>
    <p:notesMasterId r:id="rId14"/>
  </p:notesMasterIdLst>
  <p:handoutMasterIdLst>
    <p:handoutMasterId r:id="rId15"/>
  </p:handoutMasterIdLst>
  <p:sldIdLst>
    <p:sldId id="282" r:id="rId2"/>
    <p:sldId id="281" r:id="rId3"/>
    <p:sldId id="297" r:id="rId4"/>
    <p:sldId id="286" r:id="rId5"/>
    <p:sldId id="292" r:id="rId6"/>
    <p:sldId id="293" r:id="rId7"/>
    <p:sldId id="288" r:id="rId8"/>
    <p:sldId id="294" r:id="rId9"/>
    <p:sldId id="289" r:id="rId10"/>
    <p:sldId id="290" r:id="rId11"/>
    <p:sldId id="295" r:id="rId12"/>
    <p:sldId id="296" r:id="rId13"/>
  </p:sldIdLst>
  <p:sldSz cx="37463413" cy="2106771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32" userDrawn="1">
          <p15:clr>
            <a:srgbClr val="A4A3A4"/>
          </p15:clr>
        </p15:guide>
        <p15:guide id="2" orient="horz" pos="3396" userDrawn="1">
          <p15:clr>
            <a:srgbClr val="A4A3A4"/>
          </p15:clr>
        </p15:guide>
        <p15:guide id="3" pos="23056" userDrawn="1">
          <p15:clr>
            <a:srgbClr val="A4A3A4"/>
          </p15:clr>
        </p15:guide>
        <p15:guide id="4" pos="520" userDrawn="1">
          <p15:clr>
            <a:srgbClr val="A4A3A4"/>
          </p15:clr>
        </p15:guide>
        <p15:guide id="5" pos="5848" userDrawn="1">
          <p15:clr>
            <a:srgbClr val="A4A3A4"/>
          </p15:clr>
        </p15:guide>
        <p15:guide id="6" pos="6232" userDrawn="1">
          <p15:clr>
            <a:srgbClr val="A4A3A4"/>
          </p15:clr>
        </p15:guide>
        <p15:guide id="7" pos="11608" userDrawn="1">
          <p15:clr>
            <a:srgbClr val="A4A3A4"/>
          </p15:clr>
        </p15:guide>
        <p15:guide id="8" pos="11992" userDrawn="1">
          <p15:clr>
            <a:srgbClr val="A4A3A4"/>
          </p15:clr>
        </p15:guide>
        <p15:guide id="9" pos="17368" userDrawn="1">
          <p15:clr>
            <a:srgbClr val="A4A3A4"/>
          </p15:clr>
        </p15:guide>
        <p15:guide id="10" pos="17752" userDrawn="1">
          <p15:clr>
            <a:srgbClr val="A4A3A4"/>
          </p15:clr>
        </p15:guide>
        <p15:guide id="11" orient="horz" pos="12684" userDrawn="1">
          <p15:clr>
            <a:srgbClr val="A4A3A4"/>
          </p15:clr>
        </p15:guide>
        <p15:guide id="12" orient="horz" pos="36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h Cheves" initials="HC" lastIdx="15" clrIdx="0">
    <p:extLst>
      <p:ext uri="{19B8F6BF-5375-455C-9EA6-DF929625EA0E}">
        <p15:presenceInfo xmlns:p15="http://schemas.microsoft.com/office/powerpoint/2012/main" userId="S::hcheves@usc.edu::1d4165aa-1380-4bd5-b792-7aa6308a4ef1" providerId="AD"/>
      </p:ext>
    </p:extLst>
  </p:cmAuthor>
  <p:cmAuthor id="2" name="Yujia Zhang" initials="YZ" lastIdx="2" clrIdx="1">
    <p:extLst>
      <p:ext uri="{19B8F6BF-5375-455C-9EA6-DF929625EA0E}">
        <p15:presenceInfo xmlns:p15="http://schemas.microsoft.com/office/powerpoint/2012/main" userId="S::zhan834@usc.edu::8abf8aba-2b2a-4aaf-83f7-0a725d4458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80000"/>
    <a:srgbClr val="FF0000"/>
    <a:srgbClr val="FFCC00"/>
    <a:srgbClr val="F5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80"/>
    <p:restoredTop sz="93471"/>
  </p:normalViewPr>
  <p:slideViewPr>
    <p:cSldViewPr snapToGrid="0" snapToObjects="1">
      <p:cViewPr varScale="1">
        <p:scale>
          <a:sx n="32" d="100"/>
          <a:sy n="32" d="100"/>
        </p:scale>
        <p:origin x="1336" y="224"/>
      </p:cViewPr>
      <p:guideLst>
        <p:guide orient="horz" pos="3132"/>
        <p:guide orient="horz" pos="3396"/>
        <p:guide pos="23056"/>
        <p:guide pos="520"/>
        <p:guide pos="5848"/>
        <p:guide pos="6232"/>
        <p:guide pos="11608"/>
        <p:guide pos="11992"/>
        <p:guide pos="17368"/>
        <p:guide pos="17752"/>
        <p:guide orient="horz" pos="12684"/>
        <p:guide orient="horz" pos="3636"/>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3" d="100"/>
          <a:sy n="93" d="100"/>
        </p:scale>
        <p:origin x="3784"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836533-E22B-2B4C-B5E8-F902600A42DB}" type="datetimeFigureOut">
              <a:rPr lang="en-US" smtClean="0"/>
              <a:t>5/27/22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D426-1ACA-1E4C-AE87-A547C473B7D0}" type="slidenum">
              <a:rPr lang="en-US" smtClean="0"/>
              <a:t>‹#›</a:t>
            </a:fld>
            <a:endParaRPr lang="en-US"/>
          </a:p>
        </p:txBody>
      </p:sp>
    </p:spTree>
    <p:extLst>
      <p:ext uri="{BB962C8B-B14F-4D97-AF65-F5344CB8AC3E}">
        <p14:creationId xmlns:p14="http://schemas.microsoft.com/office/powerpoint/2010/main" val="1134278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386D7A-222B-BC4E-982C-46748DC477C8}" type="datetimeFigureOut">
              <a:rPr lang="en-US" smtClean="0"/>
              <a:t>5/27/22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F0EF6E-EB4E-C743-B793-CD7D10150F81}" type="slidenum">
              <a:rPr lang="en-US" smtClean="0"/>
              <a:t>‹#›</a:t>
            </a:fld>
            <a:endParaRPr lang="en-US"/>
          </a:p>
        </p:txBody>
      </p:sp>
    </p:spTree>
    <p:extLst>
      <p:ext uri="{BB962C8B-B14F-4D97-AF65-F5344CB8AC3E}">
        <p14:creationId xmlns:p14="http://schemas.microsoft.com/office/powerpoint/2010/main" val="1925180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F0EF6E-EB4E-C743-B793-CD7D10150F81}" type="slidenum">
              <a:rPr lang="en-US" smtClean="0"/>
              <a:t>4</a:t>
            </a:fld>
            <a:endParaRPr lang="en-US"/>
          </a:p>
        </p:txBody>
      </p:sp>
    </p:spTree>
    <p:extLst>
      <p:ext uri="{BB962C8B-B14F-4D97-AF65-F5344CB8AC3E}">
        <p14:creationId xmlns:p14="http://schemas.microsoft.com/office/powerpoint/2010/main" val="3083803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F0EF6E-EB4E-C743-B793-CD7D10150F81}" type="slidenum">
              <a:rPr lang="en-US" smtClean="0"/>
              <a:t>5</a:t>
            </a:fld>
            <a:endParaRPr lang="en-US"/>
          </a:p>
        </p:txBody>
      </p:sp>
    </p:spTree>
    <p:extLst>
      <p:ext uri="{BB962C8B-B14F-4D97-AF65-F5344CB8AC3E}">
        <p14:creationId xmlns:p14="http://schemas.microsoft.com/office/powerpoint/2010/main" val="3335611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F0EF6E-EB4E-C743-B793-CD7D10150F81}" type="slidenum">
              <a:rPr lang="en-US" smtClean="0"/>
              <a:t>6</a:t>
            </a:fld>
            <a:endParaRPr lang="en-US"/>
          </a:p>
        </p:txBody>
      </p:sp>
    </p:spTree>
    <p:extLst>
      <p:ext uri="{BB962C8B-B14F-4D97-AF65-F5344CB8AC3E}">
        <p14:creationId xmlns:p14="http://schemas.microsoft.com/office/powerpoint/2010/main" val="3014691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F0EF6E-EB4E-C743-B793-CD7D10150F81}" type="slidenum">
              <a:rPr lang="en-US" smtClean="0"/>
              <a:t>7</a:t>
            </a:fld>
            <a:endParaRPr lang="en-US"/>
          </a:p>
        </p:txBody>
      </p:sp>
    </p:spTree>
    <p:extLst>
      <p:ext uri="{BB962C8B-B14F-4D97-AF65-F5344CB8AC3E}">
        <p14:creationId xmlns:p14="http://schemas.microsoft.com/office/powerpoint/2010/main" val="2996528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F0EF6E-EB4E-C743-B793-CD7D10150F81}" type="slidenum">
              <a:rPr lang="en-US" smtClean="0"/>
              <a:t>8</a:t>
            </a:fld>
            <a:endParaRPr lang="en-US"/>
          </a:p>
        </p:txBody>
      </p:sp>
    </p:spTree>
    <p:extLst>
      <p:ext uri="{BB962C8B-B14F-4D97-AF65-F5344CB8AC3E}">
        <p14:creationId xmlns:p14="http://schemas.microsoft.com/office/powerpoint/2010/main" val="2733853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F0EF6E-EB4E-C743-B793-CD7D10150F81}" type="slidenum">
              <a:rPr lang="en-US" smtClean="0"/>
              <a:t>9</a:t>
            </a:fld>
            <a:endParaRPr lang="en-US"/>
          </a:p>
        </p:txBody>
      </p:sp>
    </p:spTree>
    <p:extLst>
      <p:ext uri="{BB962C8B-B14F-4D97-AF65-F5344CB8AC3E}">
        <p14:creationId xmlns:p14="http://schemas.microsoft.com/office/powerpoint/2010/main" val="936630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F0EF6E-EB4E-C743-B793-CD7D10150F81}" type="slidenum">
              <a:rPr lang="en-US" smtClean="0"/>
              <a:t>10</a:t>
            </a:fld>
            <a:endParaRPr lang="en-US"/>
          </a:p>
        </p:txBody>
      </p:sp>
    </p:spTree>
    <p:extLst>
      <p:ext uri="{BB962C8B-B14F-4D97-AF65-F5344CB8AC3E}">
        <p14:creationId xmlns:p14="http://schemas.microsoft.com/office/powerpoint/2010/main" val="1841767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Studies have found a strong association between a locus on a specific gene cluster on chromosome three (chr3p21.31) and outcome severity, such as respiratory failure.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Cellular models have suggested an explanation for blood type modulation of infection, evidencing that spike protein/Angiotensin-converting enzyme 2 (ACE2)-dependent adhesion to ACE2-expressing cell lines was specifically inhibited by monoclonal or natural human anti-A antibodies, so individuals with non-A blood types, specifically O or B blood types, which produce anti-A antibodies, may be less susceptible to severe acute respiratory syndrome coronavirus 2 (SARS-CoV-2) infection due to the inhibitory effects of anti-A antibodies.</a:t>
            </a:r>
          </a:p>
          <a:p>
            <a:endParaRPr lang="en-US" dirty="0"/>
          </a:p>
        </p:txBody>
      </p:sp>
      <p:sp>
        <p:nvSpPr>
          <p:cNvPr id="4" name="Slide Number Placeholder 3"/>
          <p:cNvSpPr>
            <a:spLocks noGrp="1"/>
          </p:cNvSpPr>
          <p:nvPr>
            <p:ph type="sldNum" sz="quarter" idx="5"/>
          </p:nvPr>
        </p:nvSpPr>
        <p:spPr/>
        <p:txBody>
          <a:bodyPr/>
          <a:lstStyle/>
          <a:p>
            <a:fld id="{4BF0EF6E-EB4E-C743-B793-CD7D10150F81}" type="slidenum">
              <a:rPr lang="en-US" smtClean="0"/>
              <a:t>11</a:t>
            </a:fld>
            <a:endParaRPr lang="en-US"/>
          </a:p>
        </p:txBody>
      </p:sp>
    </p:spTree>
    <p:extLst>
      <p:ext uri="{BB962C8B-B14F-4D97-AF65-F5344CB8AC3E}">
        <p14:creationId xmlns:p14="http://schemas.microsoft.com/office/powerpoint/2010/main" val="478303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F0EF6E-EB4E-C743-B793-CD7D10150F81}" type="slidenum">
              <a:rPr lang="en-US" smtClean="0"/>
              <a:t>12</a:t>
            </a:fld>
            <a:endParaRPr lang="en-US"/>
          </a:p>
        </p:txBody>
      </p:sp>
    </p:spTree>
    <p:extLst>
      <p:ext uri="{BB962C8B-B14F-4D97-AF65-F5344CB8AC3E}">
        <p14:creationId xmlns:p14="http://schemas.microsoft.com/office/powerpoint/2010/main" val="4277744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F9FFF-AC8A-4546-975B-5ED836DC3DE2}"/>
              </a:ext>
            </a:extLst>
          </p:cNvPr>
          <p:cNvSpPr>
            <a:spLocks noGrp="1"/>
          </p:cNvSpPr>
          <p:nvPr>
            <p:ph type="ctrTitle"/>
          </p:nvPr>
        </p:nvSpPr>
        <p:spPr>
          <a:xfrm>
            <a:off x="4682927" y="3447889"/>
            <a:ext cx="28097560" cy="7334685"/>
          </a:xfrm>
        </p:spPr>
        <p:txBody>
          <a:bodyPr anchor="b"/>
          <a:lstStyle>
            <a:lvl1pPr algn="ctr">
              <a:defRPr sz="18432"/>
            </a:lvl1pPr>
          </a:lstStyle>
          <a:p>
            <a:r>
              <a:rPr lang="en-US"/>
              <a:t>Click to edit Master title style</a:t>
            </a:r>
          </a:p>
        </p:txBody>
      </p:sp>
      <p:sp>
        <p:nvSpPr>
          <p:cNvPr id="3" name="Subtitle 2">
            <a:extLst>
              <a:ext uri="{FF2B5EF4-FFF2-40B4-BE49-F238E27FC236}">
                <a16:creationId xmlns:a16="http://schemas.microsoft.com/office/drawing/2014/main" id="{90BFBCC1-0D45-DA4E-87DD-C2BD936F7BD2}"/>
              </a:ext>
            </a:extLst>
          </p:cNvPr>
          <p:cNvSpPr>
            <a:spLocks noGrp="1"/>
          </p:cNvSpPr>
          <p:nvPr>
            <p:ph type="subTitle" idx="1"/>
          </p:nvPr>
        </p:nvSpPr>
        <p:spPr>
          <a:xfrm>
            <a:off x="4682927" y="11065427"/>
            <a:ext cx="28097560" cy="5086486"/>
          </a:xfrm>
        </p:spPr>
        <p:txBody>
          <a:bodyPr/>
          <a:lstStyle>
            <a:lvl1pPr marL="0" indent="0" algn="ctr">
              <a:buNone/>
              <a:defRPr sz="7373"/>
            </a:lvl1pPr>
            <a:lvl2pPr marL="1404518" indent="0" algn="ctr">
              <a:buNone/>
              <a:defRPr sz="6144"/>
            </a:lvl2pPr>
            <a:lvl3pPr marL="2809037" indent="0" algn="ctr">
              <a:buNone/>
              <a:defRPr sz="5530"/>
            </a:lvl3pPr>
            <a:lvl4pPr marL="4213555" indent="0" algn="ctr">
              <a:buNone/>
              <a:defRPr sz="4915"/>
            </a:lvl4pPr>
            <a:lvl5pPr marL="5618074" indent="0" algn="ctr">
              <a:buNone/>
              <a:defRPr sz="4915"/>
            </a:lvl5pPr>
            <a:lvl6pPr marL="7022592" indent="0" algn="ctr">
              <a:buNone/>
              <a:defRPr sz="4915"/>
            </a:lvl6pPr>
            <a:lvl7pPr marL="8427110" indent="0" algn="ctr">
              <a:buNone/>
              <a:defRPr sz="4915"/>
            </a:lvl7pPr>
            <a:lvl8pPr marL="9831629" indent="0" algn="ctr">
              <a:buNone/>
              <a:defRPr sz="4915"/>
            </a:lvl8pPr>
            <a:lvl9pPr marL="11236147" indent="0" algn="ctr">
              <a:buNone/>
              <a:defRPr sz="4915"/>
            </a:lvl9pPr>
          </a:lstStyle>
          <a:p>
            <a:r>
              <a:rPr lang="en-US"/>
              <a:t>Click to edit Master subtitle style</a:t>
            </a:r>
          </a:p>
        </p:txBody>
      </p:sp>
      <p:sp>
        <p:nvSpPr>
          <p:cNvPr id="4" name="Date Placeholder 3">
            <a:extLst>
              <a:ext uri="{FF2B5EF4-FFF2-40B4-BE49-F238E27FC236}">
                <a16:creationId xmlns:a16="http://schemas.microsoft.com/office/drawing/2014/main" id="{8F7F73DA-0269-D047-A814-DB28664E5A59}"/>
              </a:ext>
            </a:extLst>
          </p:cNvPr>
          <p:cNvSpPr>
            <a:spLocks noGrp="1"/>
          </p:cNvSpPr>
          <p:nvPr>
            <p:ph type="dt" sz="half" idx="10"/>
          </p:nvPr>
        </p:nvSpPr>
        <p:spPr/>
        <p:txBody>
          <a:bodyPr/>
          <a:lstStyle/>
          <a:p>
            <a:fld id="{9AB3A824-1A51-4B26-AD58-A6D8E14F6C04}" type="datetimeFigureOut">
              <a:rPr lang="en-US" smtClean="0"/>
              <a:t>5/27/22</a:t>
            </a:fld>
            <a:endParaRPr lang="en-US" dirty="0"/>
          </a:p>
        </p:txBody>
      </p:sp>
      <p:sp>
        <p:nvSpPr>
          <p:cNvPr id="5" name="Footer Placeholder 4">
            <a:extLst>
              <a:ext uri="{FF2B5EF4-FFF2-40B4-BE49-F238E27FC236}">
                <a16:creationId xmlns:a16="http://schemas.microsoft.com/office/drawing/2014/main" id="{E71E7F0B-FCD4-2B43-8CB3-2641E71F0205}"/>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285D9A0D-684B-B541-AF8C-0FB88CFEC70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4129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D4EAE-403C-8348-82BF-15C81C16E8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464171-B956-5140-9237-05F424CB8A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E56970-5D9A-F840-B088-2E48804B1327}"/>
              </a:ext>
            </a:extLst>
          </p:cNvPr>
          <p:cNvSpPr>
            <a:spLocks noGrp="1"/>
          </p:cNvSpPr>
          <p:nvPr>
            <p:ph type="dt" sz="half" idx="10"/>
          </p:nvPr>
        </p:nvSpPr>
        <p:spPr/>
        <p:txBody>
          <a:bodyPr/>
          <a:lstStyle/>
          <a:p>
            <a:fld id="{D857E33E-8B18-4087-B112-809917729534}" type="datetimeFigureOut">
              <a:rPr lang="en-US" smtClean="0"/>
              <a:t>5/27/22</a:t>
            </a:fld>
            <a:endParaRPr lang="en-US" dirty="0"/>
          </a:p>
        </p:txBody>
      </p:sp>
      <p:sp>
        <p:nvSpPr>
          <p:cNvPr id="5" name="Footer Placeholder 4">
            <a:extLst>
              <a:ext uri="{FF2B5EF4-FFF2-40B4-BE49-F238E27FC236}">
                <a16:creationId xmlns:a16="http://schemas.microsoft.com/office/drawing/2014/main" id="{7D771519-1787-8847-83DC-BE498509046B}"/>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8A71CF7C-1233-1D40-B1C1-BC544192EBE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9403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6D1B02-BE04-D243-8BA0-DC7CE9F8A9F4}"/>
              </a:ext>
            </a:extLst>
          </p:cNvPr>
          <p:cNvSpPr>
            <a:spLocks noGrp="1"/>
          </p:cNvSpPr>
          <p:nvPr>
            <p:ph type="title" orient="vert"/>
          </p:nvPr>
        </p:nvSpPr>
        <p:spPr>
          <a:xfrm>
            <a:off x="26809755" y="1121661"/>
            <a:ext cx="8078048" cy="178539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FC9E14-674F-604E-B10E-B4354B071BA3}"/>
              </a:ext>
            </a:extLst>
          </p:cNvPr>
          <p:cNvSpPr>
            <a:spLocks noGrp="1"/>
          </p:cNvSpPr>
          <p:nvPr>
            <p:ph type="body" orient="vert" idx="1"/>
          </p:nvPr>
        </p:nvSpPr>
        <p:spPr>
          <a:xfrm>
            <a:off x="2575609" y="1121661"/>
            <a:ext cx="23765853" cy="17853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4EFFF8-B5D8-924B-AF9A-ACBA0E525A5B}"/>
              </a:ext>
            </a:extLst>
          </p:cNvPr>
          <p:cNvSpPr>
            <a:spLocks noGrp="1"/>
          </p:cNvSpPr>
          <p:nvPr>
            <p:ph type="dt" sz="half" idx="10"/>
          </p:nvPr>
        </p:nvSpPr>
        <p:spPr/>
        <p:txBody>
          <a:bodyPr/>
          <a:lstStyle/>
          <a:p>
            <a:fld id="{D3FFE419-2371-464F-8239-3959401C3561}" type="datetimeFigureOut">
              <a:rPr lang="en-US" smtClean="0"/>
              <a:t>5/27/22</a:t>
            </a:fld>
            <a:endParaRPr lang="en-US" dirty="0"/>
          </a:p>
        </p:txBody>
      </p:sp>
      <p:sp>
        <p:nvSpPr>
          <p:cNvPr id="5" name="Footer Placeholder 4">
            <a:extLst>
              <a:ext uri="{FF2B5EF4-FFF2-40B4-BE49-F238E27FC236}">
                <a16:creationId xmlns:a16="http://schemas.microsoft.com/office/drawing/2014/main" id="{67CF78F6-7585-3D44-A834-B501B42B3F95}"/>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7B781CCD-8DA6-A945-A63B-431F000A415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81088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E6493-371D-5449-A9CB-EE69B1FA3E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51E5AE-B9C4-5746-B20D-1758F45228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0F263F-12A3-2E44-944F-EEEF30781DF8}"/>
              </a:ext>
            </a:extLst>
          </p:cNvPr>
          <p:cNvSpPr>
            <a:spLocks noGrp="1"/>
          </p:cNvSpPr>
          <p:nvPr>
            <p:ph type="dt" sz="half" idx="10"/>
          </p:nvPr>
        </p:nvSpPr>
        <p:spPr/>
        <p:txBody>
          <a:bodyPr/>
          <a:lstStyle/>
          <a:p>
            <a:fld id="{97D162C4-EDD9-4389-A98B-B87ECEA2A816}" type="datetimeFigureOut">
              <a:rPr lang="en-US" smtClean="0"/>
              <a:t>5/27/22</a:t>
            </a:fld>
            <a:endParaRPr lang="en-US" dirty="0"/>
          </a:p>
        </p:txBody>
      </p:sp>
      <p:sp>
        <p:nvSpPr>
          <p:cNvPr id="5" name="Footer Placeholder 4">
            <a:extLst>
              <a:ext uri="{FF2B5EF4-FFF2-40B4-BE49-F238E27FC236}">
                <a16:creationId xmlns:a16="http://schemas.microsoft.com/office/drawing/2014/main" id="{18A25F54-F878-3E40-A6CF-E932BA0BEDA1}"/>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D5D34329-6DA9-8148-BCE2-E8D25D34A17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25414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0C9E0-1E49-AA4D-AB85-55E3CFABB7B4}"/>
              </a:ext>
            </a:extLst>
          </p:cNvPr>
          <p:cNvSpPr>
            <a:spLocks noGrp="1"/>
          </p:cNvSpPr>
          <p:nvPr>
            <p:ph type="title"/>
          </p:nvPr>
        </p:nvSpPr>
        <p:spPr>
          <a:xfrm>
            <a:off x="2556097" y="5252301"/>
            <a:ext cx="32312194" cy="8763582"/>
          </a:xfrm>
        </p:spPr>
        <p:txBody>
          <a:bodyPr anchor="b"/>
          <a:lstStyle>
            <a:lvl1pPr>
              <a:defRPr sz="18432"/>
            </a:lvl1pPr>
          </a:lstStyle>
          <a:p>
            <a:r>
              <a:rPr lang="en-US"/>
              <a:t>Click to edit Master title style</a:t>
            </a:r>
          </a:p>
        </p:txBody>
      </p:sp>
      <p:sp>
        <p:nvSpPr>
          <p:cNvPr id="3" name="Text Placeholder 2">
            <a:extLst>
              <a:ext uri="{FF2B5EF4-FFF2-40B4-BE49-F238E27FC236}">
                <a16:creationId xmlns:a16="http://schemas.microsoft.com/office/drawing/2014/main" id="{F8B75B3E-7193-F94F-B98D-EEC3D9EF2025}"/>
              </a:ext>
            </a:extLst>
          </p:cNvPr>
          <p:cNvSpPr>
            <a:spLocks noGrp="1"/>
          </p:cNvSpPr>
          <p:nvPr>
            <p:ph type="body" idx="1"/>
          </p:nvPr>
        </p:nvSpPr>
        <p:spPr>
          <a:xfrm>
            <a:off x="2556097" y="14098790"/>
            <a:ext cx="32312194" cy="4608561"/>
          </a:xfrm>
        </p:spPr>
        <p:txBody>
          <a:bodyPr/>
          <a:lstStyle>
            <a:lvl1pPr marL="0" indent="0">
              <a:buNone/>
              <a:defRPr sz="7373">
                <a:solidFill>
                  <a:schemeClr val="tx1">
                    <a:tint val="75000"/>
                  </a:schemeClr>
                </a:solidFill>
              </a:defRPr>
            </a:lvl1pPr>
            <a:lvl2pPr marL="1404518" indent="0">
              <a:buNone/>
              <a:defRPr sz="6144">
                <a:solidFill>
                  <a:schemeClr val="tx1">
                    <a:tint val="75000"/>
                  </a:schemeClr>
                </a:solidFill>
              </a:defRPr>
            </a:lvl2pPr>
            <a:lvl3pPr marL="2809037" indent="0">
              <a:buNone/>
              <a:defRPr sz="5530">
                <a:solidFill>
                  <a:schemeClr val="tx1">
                    <a:tint val="75000"/>
                  </a:schemeClr>
                </a:solidFill>
              </a:defRPr>
            </a:lvl3pPr>
            <a:lvl4pPr marL="4213555" indent="0">
              <a:buNone/>
              <a:defRPr sz="4915">
                <a:solidFill>
                  <a:schemeClr val="tx1">
                    <a:tint val="75000"/>
                  </a:schemeClr>
                </a:solidFill>
              </a:defRPr>
            </a:lvl4pPr>
            <a:lvl5pPr marL="5618074" indent="0">
              <a:buNone/>
              <a:defRPr sz="4915">
                <a:solidFill>
                  <a:schemeClr val="tx1">
                    <a:tint val="75000"/>
                  </a:schemeClr>
                </a:solidFill>
              </a:defRPr>
            </a:lvl5pPr>
            <a:lvl6pPr marL="7022592" indent="0">
              <a:buNone/>
              <a:defRPr sz="4915">
                <a:solidFill>
                  <a:schemeClr val="tx1">
                    <a:tint val="75000"/>
                  </a:schemeClr>
                </a:solidFill>
              </a:defRPr>
            </a:lvl6pPr>
            <a:lvl7pPr marL="8427110" indent="0">
              <a:buNone/>
              <a:defRPr sz="4915">
                <a:solidFill>
                  <a:schemeClr val="tx1">
                    <a:tint val="75000"/>
                  </a:schemeClr>
                </a:solidFill>
              </a:defRPr>
            </a:lvl7pPr>
            <a:lvl8pPr marL="9831629" indent="0">
              <a:buNone/>
              <a:defRPr sz="4915">
                <a:solidFill>
                  <a:schemeClr val="tx1">
                    <a:tint val="75000"/>
                  </a:schemeClr>
                </a:solidFill>
              </a:defRPr>
            </a:lvl8pPr>
            <a:lvl9pPr marL="11236147" indent="0">
              <a:buNone/>
              <a:defRPr sz="4915">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93D0C2-7B6E-0E48-84B2-B031A2F0F96D}"/>
              </a:ext>
            </a:extLst>
          </p:cNvPr>
          <p:cNvSpPr>
            <a:spLocks noGrp="1"/>
          </p:cNvSpPr>
          <p:nvPr>
            <p:ph type="dt" sz="half" idx="10"/>
          </p:nvPr>
        </p:nvSpPr>
        <p:spPr/>
        <p:txBody>
          <a:bodyPr/>
          <a:lstStyle/>
          <a:p>
            <a:fld id="{3E5059C3-6A89-4494-99FF-5A4D6FFD50EB}" type="datetimeFigureOut">
              <a:rPr lang="en-US" smtClean="0"/>
              <a:t>5/27/22</a:t>
            </a:fld>
            <a:endParaRPr lang="en-US" dirty="0"/>
          </a:p>
        </p:txBody>
      </p:sp>
      <p:sp>
        <p:nvSpPr>
          <p:cNvPr id="5" name="Footer Placeholder 4">
            <a:extLst>
              <a:ext uri="{FF2B5EF4-FFF2-40B4-BE49-F238E27FC236}">
                <a16:creationId xmlns:a16="http://schemas.microsoft.com/office/drawing/2014/main" id="{D69531FA-F16A-A040-905B-60FDD8F03DDA}"/>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F75D803B-BBF2-C248-9D28-25BCF84B89B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5658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76552-5F19-024D-949C-A623EFFE18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B544B2-9885-334F-8AC1-008EA3E7D774}"/>
              </a:ext>
            </a:extLst>
          </p:cNvPr>
          <p:cNvSpPr>
            <a:spLocks noGrp="1"/>
          </p:cNvSpPr>
          <p:nvPr>
            <p:ph sz="half" idx="1"/>
          </p:nvPr>
        </p:nvSpPr>
        <p:spPr>
          <a:xfrm>
            <a:off x="2575609" y="5608303"/>
            <a:ext cx="15921951" cy="1336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5E883F-C1D5-DC42-8D63-783B633F82FF}"/>
              </a:ext>
            </a:extLst>
          </p:cNvPr>
          <p:cNvSpPr>
            <a:spLocks noGrp="1"/>
          </p:cNvSpPr>
          <p:nvPr>
            <p:ph sz="half" idx="2"/>
          </p:nvPr>
        </p:nvSpPr>
        <p:spPr>
          <a:xfrm>
            <a:off x="18965853" y="5608303"/>
            <a:ext cx="15921951" cy="1336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DDBF86-5102-1B48-B82C-D838BDB26460}"/>
              </a:ext>
            </a:extLst>
          </p:cNvPr>
          <p:cNvSpPr>
            <a:spLocks noGrp="1"/>
          </p:cNvSpPr>
          <p:nvPr>
            <p:ph type="dt" sz="half" idx="10"/>
          </p:nvPr>
        </p:nvSpPr>
        <p:spPr/>
        <p:txBody>
          <a:bodyPr/>
          <a:lstStyle/>
          <a:p>
            <a:fld id="{CA954B2F-12DE-47F5-8894-472B206D2E1E}" type="datetimeFigureOut">
              <a:rPr lang="en-US" smtClean="0"/>
              <a:t>5/27/22</a:t>
            </a:fld>
            <a:endParaRPr lang="en-US" dirty="0"/>
          </a:p>
        </p:txBody>
      </p:sp>
      <p:sp>
        <p:nvSpPr>
          <p:cNvPr id="6" name="Footer Placeholder 5">
            <a:extLst>
              <a:ext uri="{FF2B5EF4-FFF2-40B4-BE49-F238E27FC236}">
                <a16:creationId xmlns:a16="http://schemas.microsoft.com/office/drawing/2014/main" id="{4F7D31EC-96F8-7D47-8237-AE78E07277C3}"/>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id="{F61B290E-68E6-EE4C-9A57-C4D23498555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75374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06AF9-D1B7-0548-B26B-2EA119457F7A}"/>
              </a:ext>
            </a:extLst>
          </p:cNvPr>
          <p:cNvSpPr>
            <a:spLocks noGrp="1"/>
          </p:cNvSpPr>
          <p:nvPr>
            <p:ph type="title"/>
          </p:nvPr>
        </p:nvSpPr>
        <p:spPr>
          <a:xfrm>
            <a:off x="2580489" y="1121662"/>
            <a:ext cx="32312194" cy="40721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248A99-45E1-9342-9979-5C6F456B7DB0}"/>
              </a:ext>
            </a:extLst>
          </p:cNvPr>
          <p:cNvSpPr>
            <a:spLocks noGrp="1"/>
          </p:cNvSpPr>
          <p:nvPr>
            <p:ph type="body" idx="1"/>
          </p:nvPr>
        </p:nvSpPr>
        <p:spPr>
          <a:xfrm>
            <a:off x="2580491" y="5164517"/>
            <a:ext cx="15848778" cy="2531050"/>
          </a:xfrm>
        </p:spPr>
        <p:txBody>
          <a:bodyPr anchor="b"/>
          <a:lstStyle>
            <a:lvl1pPr marL="0" indent="0">
              <a:buNone/>
              <a:defRPr sz="7373" b="1"/>
            </a:lvl1pPr>
            <a:lvl2pPr marL="1404518" indent="0">
              <a:buNone/>
              <a:defRPr sz="6144" b="1"/>
            </a:lvl2pPr>
            <a:lvl3pPr marL="2809037" indent="0">
              <a:buNone/>
              <a:defRPr sz="5530" b="1"/>
            </a:lvl3pPr>
            <a:lvl4pPr marL="4213555" indent="0">
              <a:buNone/>
              <a:defRPr sz="4915" b="1"/>
            </a:lvl4pPr>
            <a:lvl5pPr marL="5618074" indent="0">
              <a:buNone/>
              <a:defRPr sz="4915" b="1"/>
            </a:lvl5pPr>
            <a:lvl6pPr marL="7022592" indent="0">
              <a:buNone/>
              <a:defRPr sz="4915" b="1"/>
            </a:lvl6pPr>
            <a:lvl7pPr marL="8427110" indent="0">
              <a:buNone/>
              <a:defRPr sz="4915" b="1"/>
            </a:lvl7pPr>
            <a:lvl8pPr marL="9831629" indent="0">
              <a:buNone/>
              <a:defRPr sz="4915" b="1"/>
            </a:lvl8pPr>
            <a:lvl9pPr marL="11236147" indent="0">
              <a:buNone/>
              <a:defRPr sz="4915" b="1"/>
            </a:lvl9pPr>
          </a:lstStyle>
          <a:p>
            <a:pPr lvl="0"/>
            <a:r>
              <a:rPr lang="en-US"/>
              <a:t>Click to edit Master text styles</a:t>
            </a:r>
          </a:p>
        </p:txBody>
      </p:sp>
      <p:sp>
        <p:nvSpPr>
          <p:cNvPr id="4" name="Content Placeholder 3">
            <a:extLst>
              <a:ext uri="{FF2B5EF4-FFF2-40B4-BE49-F238E27FC236}">
                <a16:creationId xmlns:a16="http://schemas.microsoft.com/office/drawing/2014/main" id="{F4F7FC1B-A264-A949-A3EE-4B8A69B2C786}"/>
              </a:ext>
            </a:extLst>
          </p:cNvPr>
          <p:cNvSpPr>
            <a:spLocks noGrp="1"/>
          </p:cNvSpPr>
          <p:nvPr>
            <p:ph sz="half" idx="2"/>
          </p:nvPr>
        </p:nvSpPr>
        <p:spPr>
          <a:xfrm>
            <a:off x="2580491" y="7695568"/>
            <a:ext cx="15848778" cy="11319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ED73D3-61BE-AE4A-A2B7-0977726F2546}"/>
              </a:ext>
            </a:extLst>
          </p:cNvPr>
          <p:cNvSpPr>
            <a:spLocks noGrp="1"/>
          </p:cNvSpPr>
          <p:nvPr>
            <p:ph type="body" sz="quarter" idx="3"/>
          </p:nvPr>
        </p:nvSpPr>
        <p:spPr>
          <a:xfrm>
            <a:off x="18965853" y="5164517"/>
            <a:ext cx="15926830" cy="2531050"/>
          </a:xfrm>
        </p:spPr>
        <p:txBody>
          <a:bodyPr anchor="b"/>
          <a:lstStyle>
            <a:lvl1pPr marL="0" indent="0">
              <a:buNone/>
              <a:defRPr sz="7373" b="1"/>
            </a:lvl1pPr>
            <a:lvl2pPr marL="1404518" indent="0">
              <a:buNone/>
              <a:defRPr sz="6144" b="1"/>
            </a:lvl2pPr>
            <a:lvl3pPr marL="2809037" indent="0">
              <a:buNone/>
              <a:defRPr sz="5530" b="1"/>
            </a:lvl3pPr>
            <a:lvl4pPr marL="4213555" indent="0">
              <a:buNone/>
              <a:defRPr sz="4915" b="1"/>
            </a:lvl4pPr>
            <a:lvl5pPr marL="5618074" indent="0">
              <a:buNone/>
              <a:defRPr sz="4915" b="1"/>
            </a:lvl5pPr>
            <a:lvl6pPr marL="7022592" indent="0">
              <a:buNone/>
              <a:defRPr sz="4915" b="1"/>
            </a:lvl6pPr>
            <a:lvl7pPr marL="8427110" indent="0">
              <a:buNone/>
              <a:defRPr sz="4915" b="1"/>
            </a:lvl7pPr>
            <a:lvl8pPr marL="9831629" indent="0">
              <a:buNone/>
              <a:defRPr sz="4915" b="1"/>
            </a:lvl8pPr>
            <a:lvl9pPr marL="11236147" indent="0">
              <a:buNone/>
              <a:defRPr sz="4915" b="1"/>
            </a:lvl9pPr>
          </a:lstStyle>
          <a:p>
            <a:pPr lvl="0"/>
            <a:r>
              <a:rPr lang="en-US"/>
              <a:t>Click to edit Master text styles</a:t>
            </a:r>
          </a:p>
        </p:txBody>
      </p:sp>
      <p:sp>
        <p:nvSpPr>
          <p:cNvPr id="6" name="Content Placeholder 5">
            <a:extLst>
              <a:ext uri="{FF2B5EF4-FFF2-40B4-BE49-F238E27FC236}">
                <a16:creationId xmlns:a16="http://schemas.microsoft.com/office/drawing/2014/main" id="{92083051-D3FC-D447-BBE0-AF09852347DC}"/>
              </a:ext>
            </a:extLst>
          </p:cNvPr>
          <p:cNvSpPr>
            <a:spLocks noGrp="1"/>
          </p:cNvSpPr>
          <p:nvPr>
            <p:ph sz="quarter" idx="4"/>
          </p:nvPr>
        </p:nvSpPr>
        <p:spPr>
          <a:xfrm>
            <a:off x="18965853" y="7695568"/>
            <a:ext cx="15926830" cy="11319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E52BF8-A4BE-6543-981E-08DEFDF76314}"/>
              </a:ext>
            </a:extLst>
          </p:cNvPr>
          <p:cNvSpPr>
            <a:spLocks noGrp="1"/>
          </p:cNvSpPr>
          <p:nvPr>
            <p:ph type="dt" sz="half" idx="10"/>
          </p:nvPr>
        </p:nvSpPr>
        <p:spPr/>
        <p:txBody>
          <a:bodyPr/>
          <a:lstStyle/>
          <a:p>
            <a:fld id="{3F30E46F-7819-4ACF-B48B-48222C2ACC88}" type="datetimeFigureOut">
              <a:rPr lang="en-US" smtClean="0"/>
              <a:t>5/27/22</a:t>
            </a:fld>
            <a:endParaRPr lang="en-US" dirty="0"/>
          </a:p>
        </p:txBody>
      </p:sp>
      <p:sp>
        <p:nvSpPr>
          <p:cNvPr id="8" name="Footer Placeholder 7">
            <a:extLst>
              <a:ext uri="{FF2B5EF4-FFF2-40B4-BE49-F238E27FC236}">
                <a16:creationId xmlns:a16="http://schemas.microsoft.com/office/drawing/2014/main" id="{07846918-CE47-AE45-A1B6-3E052F04B235}"/>
              </a:ext>
            </a:extLst>
          </p:cNvPr>
          <p:cNvSpPr>
            <a:spLocks noGrp="1"/>
          </p:cNvSpPr>
          <p:nvPr>
            <p:ph type="ftr" sz="quarter" idx="11"/>
          </p:nvPr>
        </p:nvSpPr>
        <p:spPr/>
        <p:txBody>
          <a:bodyPr/>
          <a:lstStyle/>
          <a:p>
            <a:r>
              <a:rPr lang="en-US"/>
              <a:t>
              </a:t>
            </a:r>
            <a:endParaRPr lang="en-US" dirty="0"/>
          </a:p>
        </p:txBody>
      </p:sp>
      <p:sp>
        <p:nvSpPr>
          <p:cNvPr id="9" name="Slide Number Placeholder 8">
            <a:extLst>
              <a:ext uri="{FF2B5EF4-FFF2-40B4-BE49-F238E27FC236}">
                <a16:creationId xmlns:a16="http://schemas.microsoft.com/office/drawing/2014/main" id="{9D883ABC-3C7D-094C-884C-2617827D1C4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3412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93F5F-14AC-1D46-8CBA-C18ED6745E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DEA1E6-2098-5643-A03E-A1694CCFD1CA}"/>
              </a:ext>
            </a:extLst>
          </p:cNvPr>
          <p:cNvSpPr>
            <a:spLocks noGrp="1"/>
          </p:cNvSpPr>
          <p:nvPr>
            <p:ph type="dt" sz="half" idx="10"/>
          </p:nvPr>
        </p:nvSpPr>
        <p:spPr/>
        <p:txBody>
          <a:bodyPr/>
          <a:lstStyle/>
          <a:p>
            <a:fld id="{1FAF3416-4057-4DAA-829D-4CA07428D088}" type="datetimeFigureOut">
              <a:rPr lang="en-US" smtClean="0"/>
              <a:t>5/27/22</a:t>
            </a:fld>
            <a:endParaRPr lang="en-US" dirty="0"/>
          </a:p>
        </p:txBody>
      </p:sp>
      <p:sp>
        <p:nvSpPr>
          <p:cNvPr id="4" name="Footer Placeholder 3">
            <a:extLst>
              <a:ext uri="{FF2B5EF4-FFF2-40B4-BE49-F238E27FC236}">
                <a16:creationId xmlns:a16="http://schemas.microsoft.com/office/drawing/2014/main" id="{ACEDA8E6-00A6-3B47-A46B-1D44474AF00D}"/>
              </a:ext>
            </a:extLst>
          </p:cNvPr>
          <p:cNvSpPr>
            <a:spLocks noGrp="1"/>
          </p:cNvSpPr>
          <p:nvPr>
            <p:ph type="ftr" sz="quarter" idx="11"/>
          </p:nvPr>
        </p:nvSpPr>
        <p:spPr/>
        <p:txBody>
          <a:bodyPr/>
          <a:lstStyle/>
          <a:p>
            <a:r>
              <a:rPr lang="en-US"/>
              <a:t>
              </a:t>
            </a:r>
            <a:endParaRPr lang="en-US" dirty="0"/>
          </a:p>
        </p:txBody>
      </p:sp>
      <p:sp>
        <p:nvSpPr>
          <p:cNvPr id="5" name="Slide Number Placeholder 4">
            <a:extLst>
              <a:ext uri="{FF2B5EF4-FFF2-40B4-BE49-F238E27FC236}">
                <a16:creationId xmlns:a16="http://schemas.microsoft.com/office/drawing/2014/main" id="{20818A86-B767-7741-9A81-0E88B5DFBCD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60160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741986-6610-A44B-8AB0-6F1B9BF8992B}"/>
              </a:ext>
            </a:extLst>
          </p:cNvPr>
          <p:cNvSpPr>
            <a:spLocks noGrp="1"/>
          </p:cNvSpPr>
          <p:nvPr>
            <p:ph type="dt" sz="half" idx="10"/>
          </p:nvPr>
        </p:nvSpPr>
        <p:spPr/>
        <p:txBody>
          <a:bodyPr/>
          <a:lstStyle/>
          <a:p>
            <a:fld id="{921D9284-D300-4297-87F7-E791DCC15DB1}" type="datetimeFigureOut">
              <a:rPr lang="en-US" smtClean="0"/>
              <a:t>5/27/22</a:t>
            </a:fld>
            <a:endParaRPr lang="en-US" dirty="0"/>
          </a:p>
        </p:txBody>
      </p:sp>
      <p:sp>
        <p:nvSpPr>
          <p:cNvPr id="3" name="Footer Placeholder 2">
            <a:extLst>
              <a:ext uri="{FF2B5EF4-FFF2-40B4-BE49-F238E27FC236}">
                <a16:creationId xmlns:a16="http://schemas.microsoft.com/office/drawing/2014/main" id="{AD818700-4448-DD46-877D-F249ACC62237}"/>
              </a:ext>
            </a:extLst>
          </p:cNvPr>
          <p:cNvSpPr>
            <a:spLocks noGrp="1"/>
          </p:cNvSpPr>
          <p:nvPr>
            <p:ph type="ftr" sz="quarter" idx="11"/>
          </p:nvPr>
        </p:nvSpPr>
        <p:spPr/>
        <p:txBody>
          <a:bodyPr/>
          <a:lstStyle/>
          <a:p>
            <a:r>
              <a:rPr lang="en-US"/>
              <a:t>
              </a:t>
            </a:r>
            <a:endParaRPr lang="en-US" dirty="0"/>
          </a:p>
        </p:txBody>
      </p:sp>
      <p:sp>
        <p:nvSpPr>
          <p:cNvPr id="4" name="Slide Number Placeholder 3">
            <a:extLst>
              <a:ext uri="{FF2B5EF4-FFF2-40B4-BE49-F238E27FC236}">
                <a16:creationId xmlns:a16="http://schemas.microsoft.com/office/drawing/2014/main" id="{00B95183-B95C-7F4F-8D1D-F89B83CBC59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6703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BD753-6F52-8F48-9AC8-401291513EDB}"/>
              </a:ext>
            </a:extLst>
          </p:cNvPr>
          <p:cNvSpPr>
            <a:spLocks noGrp="1"/>
          </p:cNvSpPr>
          <p:nvPr>
            <p:ph type="title"/>
          </p:nvPr>
        </p:nvSpPr>
        <p:spPr>
          <a:xfrm>
            <a:off x="2580491" y="1404514"/>
            <a:ext cx="12082925" cy="4915800"/>
          </a:xfrm>
        </p:spPr>
        <p:txBody>
          <a:bodyPr anchor="b"/>
          <a:lstStyle>
            <a:lvl1pPr>
              <a:defRPr sz="9830"/>
            </a:lvl1pPr>
          </a:lstStyle>
          <a:p>
            <a:r>
              <a:rPr lang="en-US"/>
              <a:t>Click to edit Master title style</a:t>
            </a:r>
          </a:p>
        </p:txBody>
      </p:sp>
      <p:sp>
        <p:nvSpPr>
          <p:cNvPr id="3" name="Content Placeholder 2">
            <a:extLst>
              <a:ext uri="{FF2B5EF4-FFF2-40B4-BE49-F238E27FC236}">
                <a16:creationId xmlns:a16="http://schemas.microsoft.com/office/drawing/2014/main" id="{B7739A2F-0189-3E41-9FA0-1795CD4C580D}"/>
              </a:ext>
            </a:extLst>
          </p:cNvPr>
          <p:cNvSpPr>
            <a:spLocks noGrp="1"/>
          </p:cNvSpPr>
          <p:nvPr>
            <p:ph idx="1"/>
          </p:nvPr>
        </p:nvSpPr>
        <p:spPr>
          <a:xfrm>
            <a:off x="15926830" y="3033362"/>
            <a:ext cx="18965853" cy="14971731"/>
          </a:xfrm>
        </p:spPr>
        <p:txBody>
          <a:bodyPr/>
          <a:lstStyle>
            <a:lvl1pPr>
              <a:defRPr sz="9830"/>
            </a:lvl1pPr>
            <a:lvl2pPr>
              <a:defRPr sz="8602"/>
            </a:lvl2pPr>
            <a:lvl3pPr>
              <a:defRPr sz="7373"/>
            </a:lvl3pPr>
            <a:lvl4pPr>
              <a:defRPr sz="6144"/>
            </a:lvl4pPr>
            <a:lvl5pPr>
              <a:defRPr sz="6144"/>
            </a:lvl5pPr>
            <a:lvl6pPr>
              <a:defRPr sz="6144"/>
            </a:lvl6pPr>
            <a:lvl7pPr>
              <a:defRPr sz="6144"/>
            </a:lvl7pPr>
            <a:lvl8pPr>
              <a:defRPr sz="6144"/>
            </a:lvl8pPr>
            <a:lvl9pPr>
              <a:defRPr sz="61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91A150-5BE7-5246-9610-3BBC830B7793}"/>
              </a:ext>
            </a:extLst>
          </p:cNvPr>
          <p:cNvSpPr>
            <a:spLocks noGrp="1"/>
          </p:cNvSpPr>
          <p:nvPr>
            <p:ph type="body" sz="half" idx="2"/>
          </p:nvPr>
        </p:nvSpPr>
        <p:spPr>
          <a:xfrm>
            <a:off x="2580491" y="6320314"/>
            <a:ext cx="12082925" cy="11709163"/>
          </a:xfrm>
        </p:spPr>
        <p:txBody>
          <a:bodyPr/>
          <a:lstStyle>
            <a:lvl1pPr marL="0" indent="0">
              <a:buNone/>
              <a:defRPr sz="4915"/>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a:t>Click to edit Master text styles</a:t>
            </a:r>
          </a:p>
        </p:txBody>
      </p:sp>
      <p:sp>
        <p:nvSpPr>
          <p:cNvPr id="5" name="Date Placeholder 4">
            <a:extLst>
              <a:ext uri="{FF2B5EF4-FFF2-40B4-BE49-F238E27FC236}">
                <a16:creationId xmlns:a16="http://schemas.microsoft.com/office/drawing/2014/main" id="{0BB6DCCA-EA1D-064B-A575-E293B4A8D3C8}"/>
              </a:ext>
            </a:extLst>
          </p:cNvPr>
          <p:cNvSpPr>
            <a:spLocks noGrp="1"/>
          </p:cNvSpPr>
          <p:nvPr>
            <p:ph type="dt" sz="half" idx="10"/>
          </p:nvPr>
        </p:nvSpPr>
        <p:spPr/>
        <p:txBody>
          <a:bodyPr/>
          <a:lstStyle/>
          <a:p>
            <a:fld id="{37D525BB-DA17-4BA0-B3C8-3AC3ABC827E6}" type="datetimeFigureOut">
              <a:rPr lang="en-US" smtClean="0"/>
              <a:t>5/27/22</a:t>
            </a:fld>
            <a:endParaRPr lang="en-US" dirty="0"/>
          </a:p>
        </p:txBody>
      </p:sp>
      <p:sp>
        <p:nvSpPr>
          <p:cNvPr id="6" name="Footer Placeholder 5">
            <a:extLst>
              <a:ext uri="{FF2B5EF4-FFF2-40B4-BE49-F238E27FC236}">
                <a16:creationId xmlns:a16="http://schemas.microsoft.com/office/drawing/2014/main" id="{8CAD4696-51A9-2A4E-A950-9177F734DC5B}"/>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id="{1A4690C1-C37E-9A45-89FD-B36F6EB3F05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12116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AAFB4-18F5-A44B-BD1E-4827A0DE67A1}"/>
              </a:ext>
            </a:extLst>
          </p:cNvPr>
          <p:cNvSpPr>
            <a:spLocks noGrp="1"/>
          </p:cNvSpPr>
          <p:nvPr>
            <p:ph type="title"/>
          </p:nvPr>
        </p:nvSpPr>
        <p:spPr>
          <a:xfrm>
            <a:off x="2580491" y="1404514"/>
            <a:ext cx="12082925" cy="4915800"/>
          </a:xfrm>
        </p:spPr>
        <p:txBody>
          <a:bodyPr anchor="b"/>
          <a:lstStyle>
            <a:lvl1pPr>
              <a:defRPr sz="9830"/>
            </a:lvl1pPr>
          </a:lstStyle>
          <a:p>
            <a:r>
              <a:rPr lang="en-US"/>
              <a:t>Click to edit Master title style</a:t>
            </a:r>
          </a:p>
        </p:txBody>
      </p:sp>
      <p:sp>
        <p:nvSpPr>
          <p:cNvPr id="3" name="Picture Placeholder 2">
            <a:extLst>
              <a:ext uri="{FF2B5EF4-FFF2-40B4-BE49-F238E27FC236}">
                <a16:creationId xmlns:a16="http://schemas.microsoft.com/office/drawing/2014/main" id="{1BB5199A-5EE8-5342-AD1E-858E83E2DF4E}"/>
              </a:ext>
            </a:extLst>
          </p:cNvPr>
          <p:cNvSpPr>
            <a:spLocks noGrp="1"/>
          </p:cNvSpPr>
          <p:nvPr>
            <p:ph type="pic" idx="1"/>
          </p:nvPr>
        </p:nvSpPr>
        <p:spPr>
          <a:xfrm>
            <a:off x="15926830" y="3033362"/>
            <a:ext cx="18965853" cy="14971731"/>
          </a:xfrm>
        </p:spPr>
        <p:txBody>
          <a:bodyPr/>
          <a:lstStyle>
            <a:lvl1pPr marL="0" indent="0">
              <a:buNone/>
              <a:defRPr sz="9830"/>
            </a:lvl1pPr>
            <a:lvl2pPr marL="1404518" indent="0">
              <a:buNone/>
              <a:defRPr sz="8602"/>
            </a:lvl2pPr>
            <a:lvl3pPr marL="2809037" indent="0">
              <a:buNone/>
              <a:defRPr sz="7373"/>
            </a:lvl3pPr>
            <a:lvl4pPr marL="4213555" indent="0">
              <a:buNone/>
              <a:defRPr sz="6144"/>
            </a:lvl4pPr>
            <a:lvl5pPr marL="5618074" indent="0">
              <a:buNone/>
              <a:defRPr sz="6144"/>
            </a:lvl5pPr>
            <a:lvl6pPr marL="7022592" indent="0">
              <a:buNone/>
              <a:defRPr sz="6144"/>
            </a:lvl6pPr>
            <a:lvl7pPr marL="8427110" indent="0">
              <a:buNone/>
              <a:defRPr sz="6144"/>
            </a:lvl7pPr>
            <a:lvl8pPr marL="9831629" indent="0">
              <a:buNone/>
              <a:defRPr sz="6144"/>
            </a:lvl8pPr>
            <a:lvl9pPr marL="11236147" indent="0">
              <a:buNone/>
              <a:defRPr sz="6144"/>
            </a:lvl9pPr>
          </a:lstStyle>
          <a:p>
            <a:endParaRPr lang="en-US"/>
          </a:p>
        </p:txBody>
      </p:sp>
      <p:sp>
        <p:nvSpPr>
          <p:cNvPr id="4" name="Text Placeholder 3">
            <a:extLst>
              <a:ext uri="{FF2B5EF4-FFF2-40B4-BE49-F238E27FC236}">
                <a16:creationId xmlns:a16="http://schemas.microsoft.com/office/drawing/2014/main" id="{1250B754-7BF4-E845-9D02-B696C7F3C58A}"/>
              </a:ext>
            </a:extLst>
          </p:cNvPr>
          <p:cNvSpPr>
            <a:spLocks noGrp="1"/>
          </p:cNvSpPr>
          <p:nvPr>
            <p:ph type="body" sz="half" idx="2"/>
          </p:nvPr>
        </p:nvSpPr>
        <p:spPr>
          <a:xfrm>
            <a:off x="2580491" y="6320314"/>
            <a:ext cx="12082925" cy="11709163"/>
          </a:xfrm>
        </p:spPr>
        <p:txBody>
          <a:bodyPr/>
          <a:lstStyle>
            <a:lvl1pPr marL="0" indent="0">
              <a:buNone/>
              <a:defRPr sz="4915"/>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a:t>Click to edit Master text styles</a:t>
            </a:r>
          </a:p>
        </p:txBody>
      </p:sp>
      <p:sp>
        <p:nvSpPr>
          <p:cNvPr id="5" name="Date Placeholder 4">
            <a:extLst>
              <a:ext uri="{FF2B5EF4-FFF2-40B4-BE49-F238E27FC236}">
                <a16:creationId xmlns:a16="http://schemas.microsoft.com/office/drawing/2014/main" id="{A5075858-9AAC-F149-A4B6-489FF089FAA7}"/>
              </a:ext>
            </a:extLst>
          </p:cNvPr>
          <p:cNvSpPr>
            <a:spLocks noGrp="1"/>
          </p:cNvSpPr>
          <p:nvPr>
            <p:ph type="dt" sz="half" idx="10"/>
          </p:nvPr>
        </p:nvSpPr>
        <p:spPr/>
        <p:txBody>
          <a:bodyPr/>
          <a:lstStyle/>
          <a:p>
            <a:fld id="{B16C4C9A-3960-41CF-A4E9-2A8FB932454B}" type="datetimeFigureOut">
              <a:rPr lang="en-US" smtClean="0"/>
              <a:t>5/27/22</a:t>
            </a:fld>
            <a:endParaRPr lang="en-US" dirty="0"/>
          </a:p>
        </p:txBody>
      </p:sp>
      <p:sp>
        <p:nvSpPr>
          <p:cNvPr id="6" name="Footer Placeholder 5">
            <a:extLst>
              <a:ext uri="{FF2B5EF4-FFF2-40B4-BE49-F238E27FC236}">
                <a16:creationId xmlns:a16="http://schemas.microsoft.com/office/drawing/2014/main" id="{97F08E93-6A14-634A-9DC9-967724ABC159}"/>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id="{A196415B-DA2A-1846-B274-4EB2BAF5AA08}"/>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8775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FBA8BC-A7B4-134D-B1BE-1F90F55EB6A0}"/>
              </a:ext>
            </a:extLst>
          </p:cNvPr>
          <p:cNvSpPr>
            <a:spLocks noGrp="1"/>
          </p:cNvSpPr>
          <p:nvPr>
            <p:ph type="title"/>
          </p:nvPr>
        </p:nvSpPr>
        <p:spPr>
          <a:xfrm>
            <a:off x="2575610" y="1121662"/>
            <a:ext cx="32312194" cy="40721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AC533E-DAE1-A54B-81A0-9C1C1BF9C974}"/>
              </a:ext>
            </a:extLst>
          </p:cNvPr>
          <p:cNvSpPr>
            <a:spLocks noGrp="1"/>
          </p:cNvSpPr>
          <p:nvPr>
            <p:ph type="body" idx="1"/>
          </p:nvPr>
        </p:nvSpPr>
        <p:spPr>
          <a:xfrm>
            <a:off x="2575610" y="5608303"/>
            <a:ext cx="32312194" cy="133672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99104F-5D9F-F949-8854-0EEE62DE4D0C}"/>
              </a:ext>
            </a:extLst>
          </p:cNvPr>
          <p:cNvSpPr>
            <a:spLocks noGrp="1"/>
          </p:cNvSpPr>
          <p:nvPr>
            <p:ph type="dt" sz="half" idx="2"/>
          </p:nvPr>
        </p:nvSpPr>
        <p:spPr>
          <a:xfrm>
            <a:off x="2575610" y="19526650"/>
            <a:ext cx="8429268" cy="1121661"/>
          </a:xfrm>
          <a:prstGeom prst="rect">
            <a:avLst/>
          </a:prstGeom>
        </p:spPr>
        <p:txBody>
          <a:bodyPr vert="horz" lIns="91440" tIns="45720" rIns="91440" bIns="45720" rtlCol="0" anchor="ctr"/>
          <a:lstStyle>
            <a:lvl1pPr algn="l">
              <a:defRPr sz="3686">
                <a:solidFill>
                  <a:schemeClr val="tx1">
                    <a:tint val="75000"/>
                  </a:schemeClr>
                </a:solidFill>
              </a:defRPr>
            </a:lvl1pPr>
          </a:lstStyle>
          <a:p>
            <a:fld id="{3CBC1C18-307B-4F68-A007-B5B542270E8D}" type="datetimeFigureOut">
              <a:rPr lang="en-US" smtClean="0"/>
              <a:t>5/27/22</a:t>
            </a:fld>
            <a:endParaRPr lang="en-US" dirty="0"/>
          </a:p>
        </p:txBody>
      </p:sp>
      <p:sp>
        <p:nvSpPr>
          <p:cNvPr id="5" name="Footer Placeholder 4">
            <a:extLst>
              <a:ext uri="{FF2B5EF4-FFF2-40B4-BE49-F238E27FC236}">
                <a16:creationId xmlns:a16="http://schemas.microsoft.com/office/drawing/2014/main" id="{CCDC215E-A35C-F541-8D12-809DEB46EE40}"/>
              </a:ext>
            </a:extLst>
          </p:cNvPr>
          <p:cNvSpPr>
            <a:spLocks noGrp="1"/>
          </p:cNvSpPr>
          <p:nvPr>
            <p:ph type="ftr" sz="quarter" idx="3"/>
          </p:nvPr>
        </p:nvSpPr>
        <p:spPr>
          <a:xfrm>
            <a:off x="12409756" y="19526650"/>
            <a:ext cx="12643902" cy="1121661"/>
          </a:xfrm>
          <a:prstGeom prst="rect">
            <a:avLst/>
          </a:prstGeom>
        </p:spPr>
        <p:txBody>
          <a:bodyPr vert="horz" lIns="91440" tIns="45720" rIns="91440" bIns="45720" rtlCol="0" anchor="ctr"/>
          <a:lstStyle>
            <a:lvl1pPr algn="ctr">
              <a:defRPr sz="3686">
                <a:solidFill>
                  <a:schemeClr val="tx1">
                    <a:tint val="75000"/>
                  </a:schemeClr>
                </a:solidFill>
              </a:defRPr>
            </a:lvl1pPr>
          </a:lstStyle>
          <a:p>
            <a:r>
              <a:rPr lang="en-US"/>
              <a:t>
              </a:t>
            </a:r>
            <a:endParaRPr lang="en-US" dirty="0"/>
          </a:p>
        </p:txBody>
      </p:sp>
      <p:sp>
        <p:nvSpPr>
          <p:cNvPr id="6" name="Slide Number Placeholder 5">
            <a:extLst>
              <a:ext uri="{FF2B5EF4-FFF2-40B4-BE49-F238E27FC236}">
                <a16:creationId xmlns:a16="http://schemas.microsoft.com/office/drawing/2014/main" id="{56F59277-9FC4-BE47-B4F1-582BFA1A34D8}"/>
              </a:ext>
            </a:extLst>
          </p:cNvPr>
          <p:cNvSpPr>
            <a:spLocks noGrp="1"/>
          </p:cNvSpPr>
          <p:nvPr>
            <p:ph type="sldNum" sz="quarter" idx="4"/>
          </p:nvPr>
        </p:nvSpPr>
        <p:spPr>
          <a:xfrm>
            <a:off x="26458535" y="19526650"/>
            <a:ext cx="8429268" cy="1121661"/>
          </a:xfrm>
          <a:prstGeom prst="rect">
            <a:avLst/>
          </a:prstGeom>
        </p:spPr>
        <p:txBody>
          <a:bodyPr vert="horz" lIns="91440" tIns="45720" rIns="91440" bIns="45720" rtlCol="0" anchor="ctr"/>
          <a:lstStyle>
            <a:lvl1pPr algn="r">
              <a:defRPr sz="3686">
                <a:solidFill>
                  <a:schemeClr val="tx1">
                    <a:tint val="75000"/>
                  </a:schemeClr>
                </a:solidFill>
              </a:defRPr>
            </a:lvl1pPr>
          </a:lstStyle>
          <a:p>
            <a:fld id="{6D22F896-40B5-4ADD-8801-0D06FADFA095}" type="slidenum">
              <a:rPr lang="en-US" smtClean="0"/>
              <a:pPr/>
              <a:t>‹#›</a:t>
            </a:fld>
            <a:endParaRPr lang="en-US" dirty="0"/>
          </a:p>
        </p:txBody>
      </p:sp>
      <p:sp>
        <p:nvSpPr>
          <p:cNvPr id="7" name="Rectangle 36">
            <a:extLst>
              <a:ext uri="{FF2B5EF4-FFF2-40B4-BE49-F238E27FC236}">
                <a16:creationId xmlns:a16="http://schemas.microsoft.com/office/drawing/2014/main" id="{851152F1-44F6-5B41-A19B-E0CD1EA10811}"/>
              </a:ext>
            </a:extLst>
          </p:cNvPr>
          <p:cNvSpPr>
            <a:spLocks noChangeArrowheads="1"/>
          </p:cNvSpPr>
          <p:nvPr userDrawn="1"/>
        </p:nvSpPr>
        <p:spPr bwMode="auto">
          <a:xfrm>
            <a:off x="-1" y="0"/>
            <a:ext cx="37463413" cy="3512576"/>
          </a:xfrm>
          <a:prstGeom prst="rect">
            <a:avLst/>
          </a:prstGeom>
          <a:solidFill>
            <a:srgbClr val="A80000"/>
          </a:solidFill>
          <a:ln w="9525">
            <a:noFill/>
            <a:miter lim="800000"/>
            <a:headEnd/>
            <a:tailEnd/>
          </a:ln>
          <a:effectLst/>
        </p:spPr>
        <p:txBody>
          <a:bodyPr wrap="none" anchor="ctr"/>
          <a:lstStyle>
            <a:lvl1pPr eaLnBrk="0" hangingPunct="0">
              <a:defRPr sz="2900">
                <a:solidFill>
                  <a:schemeClr val="tx1"/>
                </a:solidFill>
                <a:latin typeface="Arial Narrow" charset="0"/>
                <a:ea typeface="ＭＳ Ｐゴシック" charset="-128"/>
              </a:defRPr>
            </a:lvl1pPr>
            <a:lvl2pPr marL="37931725" indent="-37474525" eaLnBrk="0" hangingPunct="0">
              <a:defRPr sz="2900">
                <a:solidFill>
                  <a:schemeClr val="tx1"/>
                </a:solidFill>
                <a:latin typeface="Arial Narrow" charset="0"/>
                <a:ea typeface="ＭＳ Ｐゴシック" charset="-128"/>
              </a:defRPr>
            </a:lvl2pPr>
            <a:lvl3pPr eaLnBrk="0" hangingPunct="0">
              <a:defRPr sz="2900">
                <a:solidFill>
                  <a:schemeClr val="tx1"/>
                </a:solidFill>
                <a:latin typeface="Arial Narrow" charset="0"/>
                <a:ea typeface="ＭＳ Ｐゴシック" charset="-128"/>
              </a:defRPr>
            </a:lvl3pPr>
            <a:lvl4pPr eaLnBrk="0" hangingPunct="0">
              <a:defRPr sz="2900">
                <a:solidFill>
                  <a:schemeClr val="tx1"/>
                </a:solidFill>
                <a:latin typeface="Arial Narrow" charset="0"/>
                <a:ea typeface="ＭＳ Ｐゴシック" charset="-128"/>
              </a:defRPr>
            </a:lvl4pPr>
            <a:lvl5pPr eaLnBrk="0" hangingPunct="0">
              <a:defRPr sz="2900">
                <a:solidFill>
                  <a:schemeClr val="tx1"/>
                </a:solidFill>
                <a:latin typeface="Arial Narrow" charset="0"/>
                <a:ea typeface="ＭＳ Ｐゴシック" charset="-128"/>
              </a:defRPr>
            </a:lvl5pPr>
            <a:lvl6pPr marL="457200" eaLnBrk="0" fontAlgn="base" hangingPunct="0">
              <a:spcBef>
                <a:spcPct val="0"/>
              </a:spcBef>
              <a:spcAft>
                <a:spcPct val="0"/>
              </a:spcAft>
              <a:defRPr sz="2900">
                <a:solidFill>
                  <a:schemeClr val="tx1"/>
                </a:solidFill>
                <a:latin typeface="Arial Narrow" charset="0"/>
                <a:ea typeface="ＭＳ Ｐゴシック" charset="-128"/>
              </a:defRPr>
            </a:lvl6pPr>
            <a:lvl7pPr marL="914400" eaLnBrk="0" fontAlgn="base" hangingPunct="0">
              <a:spcBef>
                <a:spcPct val="0"/>
              </a:spcBef>
              <a:spcAft>
                <a:spcPct val="0"/>
              </a:spcAft>
              <a:defRPr sz="2900">
                <a:solidFill>
                  <a:schemeClr val="tx1"/>
                </a:solidFill>
                <a:latin typeface="Arial Narrow" charset="0"/>
                <a:ea typeface="ＭＳ Ｐゴシック" charset="-128"/>
              </a:defRPr>
            </a:lvl7pPr>
            <a:lvl8pPr marL="1371600" eaLnBrk="0" fontAlgn="base" hangingPunct="0">
              <a:spcBef>
                <a:spcPct val="0"/>
              </a:spcBef>
              <a:spcAft>
                <a:spcPct val="0"/>
              </a:spcAft>
              <a:defRPr sz="2900">
                <a:solidFill>
                  <a:schemeClr val="tx1"/>
                </a:solidFill>
                <a:latin typeface="Arial Narrow" charset="0"/>
                <a:ea typeface="ＭＳ Ｐゴシック" charset="-128"/>
              </a:defRPr>
            </a:lvl8pPr>
            <a:lvl9pPr marL="1828800" eaLnBrk="0" fontAlgn="base" hangingPunct="0">
              <a:spcBef>
                <a:spcPct val="0"/>
              </a:spcBef>
              <a:spcAft>
                <a:spcPct val="0"/>
              </a:spcAft>
              <a:defRPr sz="2900">
                <a:solidFill>
                  <a:schemeClr val="tx1"/>
                </a:solidFill>
                <a:latin typeface="Arial Narrow" charset="0"/>
                <a:ea typeface="ＭＳ Ｐゴシック" charset="-128"/>
              </a:defRPr>
            </a:lvl9pPr>
          </a:lstStyle>
          <a:p>
            <a:pPr eaLnBrk="1" hangingPunct="1">
              <a:defRPr/>
            </a:pPr>
            <a:endParaRPr lang="en-US" altLang="en-US" b="0" i="0" baseline="0" dirty="0">
              <a:solidFill>
                <a:schemeClr val="tx1"/>
              </a:solidFill>
              <a:latin typeface="Arial" charset="0"/>
              <a:ea typeface="Arial" charset="0"/>
            </a:endParaRPr>
          </a:p>
        </p:txBody>
      </p:sp>
      <p:sp>
        <p:nvSpPr>
          <p:cNvPr id="8" name="Rectangle 7">
            <a:extLst>
              <a:ext uri="{FF2B5EF4-FFF2-40B4-BE49-F238E27FC236}">
                <a16:creationId xmlns:a16="http://schemas.microsoft.com/office/drawing/2014/main" id="{DB1EADDB-F430-B64F-80F9-2FBDDFFA2247}"/>
              </a:ext>
            </a:extLst>
          </p:cNvPr>
          <p:cNvSpPr/>
          <p:nvPr userDrawn="1"/>
        </p:nvSpPr>
        <p:spPr>
          <a:xfrm>
            <a:off x="-1" y="3478193"/>
            <a:ext cx="37463413" cy="18092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36">
            <a:extLst>
              <a:ext uri="{FF2B5EF4-FFF2-40B4-BE49-F238E27FC236}">
                <a16:creationId xmlns:a16="http://schemas.microsoft.com/office/drawing/2014/main" id="{7602D6B1-ABFE-4641-BE21-9CD8CBFEE1B0}"/>
              </a:ext>
            </a:extLst>
          </p:cNvPr>
          <p:cNvSpPr>
            <a:spLocks noChangeArrowheads="1"/>
          </p:cNvSpPr>
          <p:nvPr userDrawn="1"/>
        </p:nvSpPr>
        <p:spPr bwMode="auto">
          <a:xfrm>
            <a:off x="0" y="19082085"/>
            <a:ext cx="37463413" cy="1985628"/>
          </a:xfrm>
          <a:prstGeom prst="rect">
            <a:avLst/>
          </a:prstGeom>
          <a:solidFill>
            <a:srgbClr val="A80000"/>
          </a:solidFill>
          <a:ln w="9525">
            <a:noFill/>
            <a:miter lim="800000"/>
            <a:headEnd/>
            <a:tailEnd/>
          </a:ln>
          <a:effectLst/>
        </p:spPr>
        <p:txBody>
          <a:bodyPr wrap="none" anchor="ctr"/>
          <a:lstStyle>
            <a:lvl1pPr eaLnBrk="0" hangingPunct="0">
              <a:defRPr sz="2900">
                <a:solidFill>
                  <a:schemeClr val="tx1"/>
                </a:solidFill>
                <a:latin typeface="Arial Narrow" charset="0"/>
                <a:ea typeface="ＭＳ Ｐゴシック" charset="-128"/>
              </a:defRPr>
            </a:lvl1pPr>
            <a:lvl2pPr marL="37931725" indent="-37474525" eaLnBrk="0" hangingPunct="0">
              <a:defRPr sz="2900">
                <a:solidFill>
                  <a:schemeClr val="tx1"/>
                </a:solidFill>
                <a:latin typeface="Arial Narrow" charset="0"/>
                <a:ea typeface="ＭＳ Ｐゴシック" charset="-128"/>
              </a:defRPr>
            </a:lvl2pPr>
            <a:lvl3pPr eaLnBrk="0" hangingPunct="0">
              <a:defRPr sz="2900">
                <a:solidFill>
                  <a:schemeClr val="tx1"/>
                </a:solidFill>
                <a:latin typeface="Arial Narrow" charset="0"/>
                <a:ea typeface="ＭＳ Ｐゴシック" charset="-128"/>
              </a:defRPr>
            </a:lvl3pPr>
            <a:lvl4pPr eaLnBrk="0" hangingPunct="0">
              <a:defRPr sz="2900">
                <a:solidFill>
                  <a:schemeClr val="tx1"/>
                </a:solidFill>
                <a:latin typeface="Arial Narrow" charset="0"/>
                <a:ea typeface="ＭＳ Ｐゴシック" charset="-128"/>
              </a:defRPr>
            </a:lvl4pPr>
            <a:lvl5pPr eaLnBrk="0" hangingPunct="0">
              <a:defRPr sz="2900">
                <a:solidFill>
                  <a:schemeClr val="tx1"/>
                </a:solidFill>
                <a:latin typeface="Arial Narrow" charset="0"/>
                <a:ea typeface="ＭＳ Ｐゴシック" charset="-128"/>
              </a:defRPr>
            </a:lvl5pPr>
            <a:lvl6pPr marL="457200" eaLnBrk="0" fontAlgn="base" hangingPunct="0">
              <a:spcBef>
                <a:spcPct val="0"/>
              </a:spcBef>
              <a:spcAft>
                <a:spcPct val="0"/>
              </a:spcAft>
              <a:defRPr sz="2900">
                <a:solidFill>
                  <a:schemeClr val="tx1"/>
                </a:solidFill>
                <a:latin typeface="Arial Narrow" charset="0"/>
                <a:ea typeface="ＭＳ Ｐゴシック" charset="-128"/>
              </a:defRPr>
            </a:lvl6pPr>
            <a:lvl7pPr marL="914400" eaLnBrk="0" fontAlgn="base" hangingPunct="0">
              <a:spcBef>
                <a:spcPct val="0"/>
              </a:spcBef>
              <a:spcAft>
                <a:spcPct val="0"/>
              </a:spcAft>
              <a:defRPr sz="2900">
                <a:solidFill>
                  <a:schemeClr val="tx1"/>
                </a:solidFill>
                <a:latin typeface="Arial Narrow" charset="0"/>
                <a:ea typeface="ＭＳ Ｐゴシック" charset="-128"/>
              </a:defRPr>
            </a:lvl7pPr>
            <a:lvl8pPr marL="1371600" eaLnBrk="0" fontAlgn="base" hangingPunct="0">
              <a:spcBef>
                <a:spcPct val="0"/>
              </a:spcBef>
              <a:spcAft>
                <a:spcPct val="0"/>
              </a:spcAft>
              <a:defRPr sz="2900">
                <a:solidFill>
                  <a:schemeClr val="tx1"/>
                </a:solidFill>
                <a:latin typeface="Arial Narrow" charset="0"/>
                <a:ea typeface="ＭＳ Ｐゴシック" charset="-128"/>
              </a:defRPr>
            </a:lvl8pPr>
            <a:lvl9pPr marL="1828800" eaLnBrk="0" fontAlgn="base" hangingPunct="0">
              <a:spcBef>
                <a:spcPct val="0"/>
              </a:spcBef>
              <a:spcAft>
                <a:spcPct val="0"/>
              </a:spcAft>
              <a:defRPr sz="2900">
                <a:solidFill>
                  <a:schemeClr val="tx1"/>
                </a:solidFill>
                <a:latin typeface="Arial Narrow" charset="0"/>
                <a:ea typeface="ＭＳ Ｐゴシック" charset="-128"/>
              </a:defRPr>
            </a:lvl9pPr>
          </a:lstStyle>
          <a:p>
            <a:pPr eaLnBrk="1" hangingPunct="1">
              <a:defRPr/>
            </a:pPr>
            <a:endParaRPr lang="en-US" altLang="en-US" b="0" i="0" baseline="0" dirty="0">
              <a:solidFill>
                <a:schemeClr val="tx1"/>
              </a:solidFill>
              <a:latin typeface="Arial" charset="0"/>
              <a:ea typeface="Arial" charset="0"/>
            </a:endParaRPr>
          </a:p>
        </p:txBody>
      </p:sp>
      <p:cxnSp>
        <p:nvCxnSpPr>
          <p:cNvPr id="12" name="Straight Connector 11">
            <a:extLst>
              <a:ext uri="{FF2B5EF4-FFF2-40B4-BE49-F238E27FC236}">
                <a16:creationId xmlns:a16="http://schemas.microsoft.com/office/drawing/2014/main" id="{B69B3AD1-98D0-D14F-88FC-8D8D42B1848F}"/>
              </a:ext>
            </a:extLst>
          </p:cNvPr>
          <p:cNvCxnSpPr/>
          <p:nvPr userDrawn="1"/>
        </p:nvCxnSpPr>
        <p:spPr>
          <a:xfrm>
            <a:off x="28194626" y="19527805"/>
            <a:ext cx="0" cy="1063256"/>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Picture 16" descr="A picture containing drawing&#10;&#10;Description automatically generated">
            <a:extLst>
              <a:ext uri="{FF2B5EF4-FFF2-40B4-BE49-F238E27FC236}">
                <a16:creationId xmlns:a16="http://schemas.microsoft.com/office/drawing/2014/main" id="{7C7FB98C-6A7B-814B-8BC5-F3A6F13ED4CE}"/>
              </a:ext>
            </a:extLst>
          </p:cNvPr>
          <p:cNvPicPr>
            <a:picLocks noChangeAspect="1"/>
          </p:cNvPicPr>
          <p:nvPr userDrawn="1"/>
        </p:nvPicPr>
        <p:blipFill>
          <a:blip r:embed="rId13">
            <a:alphaModFix amt="56000"/>
          </a:blip>
          <a:stretch>
            <a:fillRect/>
          </a:stretch>
        </p:blipFill>
        <p:spPr>
          <a:xfrm>
            <a:off x="269058" y="19263366"/>
            <a:ext cx="4613103" cy="1592133"/>
          </a:xfrm>
          <a:prstGeom prst="rect">
            <a:avLst/>
          </a:prstGeom>
        </p:spPr>
      </p:pic>
      <p:pic>
        <p:nvPicPr>
          <p:cNvPr id="22" name="Picture 21" descr="A close up of a logo&#10;&#10;Description automatically generated">
            <a:extLst>
              <a:ext uri="{FF2B5EF4-FFF2-40B4-BE49-F238E27FC236}">
                <a16:creationId xmlns:a16="http://schemas.microsoft.com/office/drawing/2014/main" id="{2CEDA9DF-E982-1843-8AD2-17354BD31DFA}"/>
              </a:ext>
            </a:extLst>
          </p:cNvPr>
          <p:cNvPicPr>
            <a:picLocks noChangeAspect="1"/>
          </p:cNvPicPr>
          <p:nvPr userDrawn="1"/>
        </p:nvPicPr>
        <p:blipFill rotWithShape="1">
          <a:blip r:embed="rId14">
            <a:alphaModFix amt="51000"/>
          </a:blip>
          <a:srcRect l="-3020" t="-3299" r="-6212" b="49195"/>
          <a:stretch/>
        </p:blipFill>
        <p:spPr>
          <a:xfrm>
            <a:off x="30632401" y="0"/>
            <a:ext cx="6831012" cy="3478194"/>
          </a:xfrm>
          <a:prstGeom prst="rect">
            <a:avLst/>
          </a:prstGeom>
        </p:spPr>
      </p:pic>
    </p:spTree>
    <p:extLst>
      <p:ext uri="{BB962C8B-B14F-4D97-AF65-F5344CB8AC3E}">
        <p14:creationId xmlns:p14="http://schemas.microsoft.com/office/powerpoint/2010/main" val="406302163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2809037" rtl="0" eaLnBrk="1" latinLnBrk="0" hangingPunct="1">
        <a:lnSpc>
          <a:spcPct val="90000"/>
        </a:lnSpc>
        <a:spcBef>
          <a:spcPct val="0"/>
        </a:spcBef>
        <a:buNone/>
        <a:defRPr sz="13517" kern="1200">
          <a:solidFill>
            <a:schemeClr val="tx1"/>
          </a:solidFill>
          <a:latin typeface="+mj-lt"/>
          <a:ea typeface="+mj-ea"/>
          <a:cs typeface="+mj-cs"/>
        </a:defRPr>
      </a:lvl1pPr>
    </p:titleStyle>
    <p:bodyStyle>
      <a:lvl1pPr marL="702259" indent="-702259" algn="l" defTabSz="2809037" rtl="0" eaLnBrk="1" latinLnBrk="0" hangingPunct="1">
        <a:lnSpc>
          <a:spcPct val="90000"/>
        </a:lnSpc>
        <a:spcBef>
          <a:spcPts val="3072"/>
        </a:spcBef>
        <a:buFont typeface="Arial" panose="020B0604020202020204" pitchFamily="34" charset="0"/>
        <a:buChar char="•"/>
        <a:defRPr sz="8602" kern="1200">
          <a:solidFill>
            <a:schemeClr val="tx1"/>
          </a:solidFill>
          <a:latin typeface="+mn-lt"/>
          <a:ea typeface="+mn-ea"/>
          <a:cs typeface="+mn-cs"/>
        </a:defRPr>
      </a:lvl1pPr>
      <a:lvl2pPr marL="2106778" indent="-702259" algn="l" defTabSz="2809037" rtl="0" eaLnBrk="1" latinLnBrk="0" hangingPunct="1">
        <a:lnSpc>
          <a:spcPct val="90000"/>
        </a:lnSpc>
        <a:spcBef>
          <a:spcPts val="1536"/>
        </a:spcBef>
        <a:buFont typeface="Arial" panose="020B0604020202020204" pitchFamily="34" charset="0"/>
        <a:buChar char="•"/>
        <a:defRPr sz="7373" kern="1200">
          <a:solidFill>
            <a:schemeClr val="tx1"/>
          </a:solidFill>
          <a:latin typeface="+mn-lt"/>
          <a:ea typeface="+mn-ea"/>
          <a:cs typeface="+mn-cs"/>
        </a:defRPr>
      </a:lvl2pPr>
      <a:lvl3pPr marL="3511296" indent="-702259" algn="l" defTabSz="2809037" rtl="0" eaLnBrk="1" latinLnBrk="0" hangingPunct="1">
        <a:lnSpc>
          <a:spcPct val="90000"/>
        </a:lnSpc>
        <a:spcBef>
          <a:spcPts val="1536"/>
        </a:spcBef>
        <a:buFont typeface="Arial" panose="020B0604020202020204" pitchFamily="34" charset="0"/>
        <a:buChar char="•"/>
        <a:defRPr sz="6144" kern="1200">
          <a:solidFill>
            <a:schemeClr val="tx1"/>
          </a:solidFill>
          <a:latin typeface="+mn-lt"/>
          <a:ea typeface="+mn-ea"/>
          <a:cs typeface="+mn-cs"/>
        </a:defRPr>
      </a:lvl3pPr>
      <a:lvl4pPr marL="4915814"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4pPr>
      <a:lvl5pPr marL="6320333"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5pPr>
      <a:lvl6pPr marL="7724851"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6pPr>
      <a:lvl7pPr marL="9129370"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7pPr>
      <a:lvl8pPr marL="10533888"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8pPr>
      <a:lvl9pPr marL="11938406"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9pPr>
    </p:bodyStyle>
    <p:otherStyle>
      <a:defPPr>
        <a:defRPr lang="en-US"/>
      </a:defPPr>
      <a:lvl1pPr marL="0" algn="l" defTabSz="2809037" rtl="0" eaLnBrk="1" latinLnBrk="0" hangingPunct="1">
        <a:defRPr sz="5530" kern="1200">
          <a:solidFill>
            <a:schemeClr val="tx1"/>
          </a:solidFill>
          <a:latin typeface="+mn-lt"/>
          <a:ea typeface="+mn-ea"/>
          <a:cs typeface="+mn-cs"/>
        </a:defRPr>
      </a:lvl1pPr>
      <a:lvl2pPr marL="1404518" algn="l" defTabSz="2809037" rtl="0" eaLnBrk="1" latinLnBrk="0" hangingPunct="1">
        <a:defRPr sz="5530" kern="1200">
          <a:solidFill>
            <a:schemeClr val="tx1"/>
          </a:solidFill>
          <a:latin typeface="+mn-lt"/>
          <a:ea typeface="+mn-ea"/>
          <a:cs typeface="+mn-cs"/>
        </a:defRPr>
      </a:lvl2pPr>
      <a:lvl3pPr marL="2809037" algn="l" defTabSz="2809037" rtl="0" eaLnBrk="1" latinLnBrk="0" hangingPunct="1">
        <a:defRPr sz="5530" kern="1200">
          <a:solidFill>
            <a:schemeClr val="tx1"/>
          </a:solidFill>
          <a:latin typeface="+mn-lt"/>
          <a:ea typeface="+mn-ea"/>
          <a:cs typeface="+mn-cs"/>
        </a:defRPr>
      </a:lvl3pPr>
      <a:lvl4pPr marL="4213555" algn="l" defTabSz="2809037" rtl="0" eaLnBrk="1" latinLnBrk="0" hangingPunct="1">
        <a:defRPr sz="5530" kern="1200">
          <a:solidFill>
            <a:schemeClr val="tx1"/>
          </a:solidFill>
          <a:latin typeface="+mn-lt"/>
          <a:ea typeface="+mn-ea"/>
          <a:cs typeface="+mn-cs"/>
        </a:defRPr>
      </a:lvl4pPr>
      <a:lvl5pPr marL="5618074" algn="l" defTabSz="2809037" rtl="0" eaLnBrk="1" latinLnBrk="0" hangingPunct="1">
        <a:defRPr sz="5530" kern="1200">
          <a:solidFill>
            <a:schemeClr val="tx1"/>
          </a:solidFill>
          <a:latin typeface="+mn-lt"/>
          <a:ea typeface="+mn-ea"/>
          <a:cs typeface="+mn-cs"/>
        </a:defRPr>
      </a:lvl5pPr>
      <a:lvl6pPr marL="7022592" algn="l" defTabSz="2809037" rtl="0" eaLnBrk="1" latinLnBrk="0" hangingPunct="1">
        <a:defRPr sz="5530" kern="1200">
          <a:solidFill>
            <a:schemeClr val="tx1"/>
          </a:solidFill>
          <a:latin typeface="+mn-lt"/>
          <a:ea typeface="+mn-ea"/>
          <a:cs typeface="+mn-cs"/>
        </a:defRPr>
      </a:lvl6pPr>
      <a:lvl7pPr marL="8427110" algn="l" defTabSz="2809037" rtl="0" eaLnBrk="1" latinLnBrk="0" hangingPunct="1">
        <a:defRPr sz="5530" kern="1200">
          <a:solidFill>
            <a:schemeClr val="tx1"/>
          </a:solidFill>
          <a:latin typeface="+mn-lt"/>
          <a:ea typeface="+mn-ea"/>
          <a:cs typeface="+mn-cs"/>
        </a:defRPr>
      </a:lvl7pPr>
      <a:lvl8pPr marL="9831629" algn="l" defTabSz="2809037" rtl="0" eaLnBrk="1" latinLnBrk="0" hangingPunct="1">
        <a:defRPr sz="5530" kern="1200">
          <a:solidFill>
            <a:schemeClr val="tx1"/>
          </a:solidFill>
          <a:latin typeface="+mn-lt"/>
          <a:ea typeface="+mn-ea"/>
          <a:cs typeface="+mn-cs"/>
        </a:defRPr>
      </a:lvl8pPr>
      <a:lvl9pPr marL="11236147" algn="l" defTabSz="2809037" rtl="0" eaLnBrk="1" latinLnBrk="0" hangingPunct="1">
        <a:defRPr sz="5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ideo" Target="https://www.youtube.com/embed/iBz5kfLIynY?feature=oembed" TargetMode="Externa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medicalnewstoday.com/articles/218285#abo-and-common-types"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www.medicalnewstoday.com/articles/218285#abo-and-common-types"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C00">
            <a:alpha val="19000"/>
          </a:srgb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A62AB4-997F-AC41-B081-923183123041}"/>
              </a:ext>
            </a:extLst>
          </p:cNvPr>
          <p:cNvSpPr/>
          <p:nvPr/>
        </p:nvSpPr>
        <p:spPr>
          <a:xfrm>
            <a:off x="28336194" y="19399526"/>
            <a:ext cx="8769195" cy="1291144"/>
          </a:xfrm>
          <a:prstGeom prst="rect">
            <a:avLst/>
          </a:prstGeom>
        </p:spPr>
        <p:txBody>
          <a:bodyPr wrap="square">
            <a:noAutofit/>
          </a:bodyPr>
          <a:lstStyle/>
          <a:p>
            <a:pPr>
              <a:spcAft>
                <a:spcPts val="800"/>
              </a:spcAft>
              <a:defRPr/>
            </a:pPr>
            <a:r>
              <a:rPr lang="en-US" altLang="en-US" sz="2400" dirty="0">
                <a:solidFill>
                  <a:schemeClr val="bg1"/>
                </a:solidFill>
                <a:ea typeface="Arial" charset="0"/>
              </a:rPr>
              <a:t>USC Mark and Mary Stevens  Neuroimaging and Informatics Institute</a:t>
            </a:r>
          </a:p>
          <a:p>
            <a:pPr>
              <a:spcAft>
                <a:spcPts val="800"/>
              </a:spcAft>
              <a:defRPr/>
            </a:pPr>
            <a:r>
              <a:rPr lang="en-US" altLang="en-US" sz="2400" dirty="0">
                <a:solidFill>
                  <a:schemeClr val="bg1"/>
                </a:solidFill>
                <a:ea typeface="Arial" charset="0"/>
              </a:rPr>
              <a:t>USC Laboratory of Neuroimaging</a:t>
            </a:r>
          </a:p>
          <a:p>
            <a:pPr>
              <a:spcAft>
                <a:spcPts val="80"/>
              </a:spcAft>
              <a:defRPr/>
            </a:pPr>
            <a:r>
              <a:rPr lang="en-US" sz="2400" b="1" dirty="0" err="1">
                <a:solidFill>
                  <a:schemeClr val="bg1"/>
                </a:solidFill>
              </a:rPr>
              <a:t>loni.usc.edu</a:t>
            </a:r>
            <a:endParaRPr lang="en-US" sz="2400" b="1" dirty="0">
              <a:solidFill>
                <a:schemeClr val="bg1"/>
              </a:solidFill>
            </a:endParaRPr>
          </a:p>
          <a:p>
            <a:pPr>
              <a:spcAft>
                <a:spcPts val="80"/>
              </a:spcAft>
              <a:defRPr/>
            </a:pPr>
            <a:endParaRPr lang="en-US" altLang="en-US" sz="2400" dirty="0">
              <a:solidFill>
                <a:schemeClr val="bg1"/>
              </a:solidFill>
              <a:ea typeface="Arial" charset="0"/>
            </a:endParaRPr>
          </a:p>
        </p:txBody>
      </p:sp>
      <p:sp>
        <p:nvSpPr>
          <p:cNvPr id="3" name="TextBox 2">
            <a:extLst>
              <a:ext uri="{FF2B5EF4-FFF2-40B4-BE49-F238E27FC236}">
                <a16:creationId xmlns:a16="http://schemas.microsoft.com/office/drawing/2014/main" id="{1FBA4834-11AE-9246-8C38-81E90309A447}"/>
              </a:ext>
            </a:extLst>
          </p:cNvPr>
          <p:cNvSpPr txBox="1"/>
          <p:nvPr/>
        </p:nvSpPr>
        <p:spPr>
          <a:xfrm>
            <a:off x="7877889" y="12592594"/>
            <a:ext cx="21707634" cy="2862322"/>
          </a:xfrm>
          <a:prstGeom prst="rect">
            <a:avLst/>
          </a:prstGeom>
          <a:noFill/>
        </p:spPr>
        <p:txBody>
          <a:bodyPr wrap="square" rtlCol="0">
            <a:spAutoFit/>
          </a:bodyPr>
          <a:lstStyle/>
          <a:p>
            <a:pPr algn="ctr"/>
            <a:r>
              <a:rPr lang="en-US" sz="6000" dirty="0"/>
              <a:t>Presented by </a:t>
            </a:r>
            <a:r>
              <a:rPr lang="en-US" sz="6000" b="1" dirty="0"/>
              <a:t>Yujia Zhang</a:t>
            </a:r>
            <a:endParaRPr lang="en-US" sz="6000" dirty="0"/>
          </a:p>
          <a:p>
            <a:pPr algn="ctr"/>
            <a:r>
              <a:rPr lang="en-US" sz="6000" dirty="0"/>
              <a:t>Key Words: </a:t>
            </a:r>
            <a:r>
              <a:rPr lang="en-US" sz="6000" i="1" dirty="0"/>
              <a:t>COVID-19, Coronavirus, 2019-nCoV, ABO blood types, SARS-CoV-2</a:t>
            </a:r>
          </a:p>
        </p:txBody>
      </p:sp>
      <p:sp>
        <p:nvSpPr>
          <p:cNvPr id="4" name="Rectangle 3">
            <a:extLst>
              <a:ext uri="{FF2B5EF4-FFF2-40B4-BE49-F238E27FC236}">
                <a16:creationId xmlns:a16="http://schemas.microsoft.com/office/drawing/2014/main" id="{E57C1EB3-DF1A-414B-A5D3-FD99AB8A57F7}"/>
              </a:ext>
            </a:extLst>
          </p:cNvPr>
          <p:cNvSpPr/>
          <p:nvPr/>
        </p:nvSpPr>
        <p:spPr>
          <a:xfrm>
            <a:off x="8117715" y="6340784"/>
            <a:ext cx="20218479" cy="3785652"/>
          </a:xfrm>
          <a:prstGeom prst="rect">
            <a:avLst/>
          </a:prstGeom>
        </p:spPr>
        <p:txBody>
          <a:bodyPr wrap="square">
            <a:spAutoFit/>
          </a:bodyPr>
          <a:lstStyle/>
          <a:p>
            <a:pPr algn="ctr"/>
            <a:r>
              <a:rPr lang="en-US" sz="12000" b="1" dirty="0">
                <a:solidFill>
                  <a:srgbClr val="000000"/>
                </a:solidFill>
                <a:latin typeface="+mj-lt"/>
                <a:cs typeface="Calibri" panose="020F0502020204030204" pitchFamily="34" charset="0"/>
              </a:rPr>
              <a:t>Association between ABO Blood Types and COVID-19</a:t>
            </a:r>
            <a:endParaRPr lang="en-US" sz="12000" b="1" dirty="0">
              <a:latin typeface="+mj-lt"/>
              <a:cs typeface="Calibri" panose="020F0502020204030204" pitchFamily="34" charset="0"/>
            </a:endParaRPr>
          </a:p>
        </p:txBody>
      </p:sp>
    </p:spTree>
    <p:extLst>
      <p:ext uri="{BB962C8B-B14F-4D97-AF65-F5344CB8AC3E}">
        <p14:creationId xmlns:p14="http://schemas.microsoft.com/office/powerpoint/2010/main" val="3532161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960225" y="1170337"/>
            <a:ext cx="6759341" cy="1027081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8E92895-AFBC-4B4A-9D59-B83D8D211313}"/>
              </a:ext>
            </a:extLst>
          </p:cNvPr>
          <p:cNvSpPr>
            <a:spLocks noGrp="1"/>
          </p:cNvSpPr>
          <p:nvPr>
            <p:ph type="title"/>
          </p:nvPr>
        </p:nvSpPr>
        <p:spPr>
          <a:xfrm>
            <a:off x="2971237" y="3699008"/>
            <a:ext cx="8202514" cy="5471753"/>
          </a:xfrm>
        </p:spPr>
        <p:txBody>
          <a:bodyPr vert="horz" lIns="91440" tIns="45720" rIns="91440" bIns="45720" rtlCol="0" anchor="ctr">
            <a:normAutofit/>
          </a:bodyPr>
          <a:lstStyle/>
          <a:p>
            <a:pPr defTabSz="914400"/>
            <a:r>
              <a:rPr lang="en-US" sz="8300" b="1" kern="1200">
                <a:solidFill>
                  <a:srgbClr val="FFFFFF"/>
                </a:solidFill>
                <a:latin typeface="+mj-lt"/>
                <a:ea typeface="+mj-ea"/>
                <a:cs typeface="+mj-cs"/>
              </a:rPr>
              <a:t>ABO Blood Type and COVID-19 Clinical Outcomes of Severity</a:t>
            </a:r>
            <a:endParaRPr lang="en-US" sz="8300" kern="1200">
              <a:solidFill>
                <a:srgbClr val="FFFFFF"/>
              </a:solidFill>
              <a:latin typeface="+mj-lt"/>
              <a:ea typeface="+mj-ea"/>
              <a:cs typeface="+mj-cs"/>
            </a:endParaRPr>
          </a:p>
        </p:txBody>
      </p:sp>
      <p:sp>
        <p:nvSpPr>
          <p:cNvPr id="3" name="Rectangle 2">
            <a:extLst>
              <a:ext uri="{FF2B5EF4-FFF2-40B4-BE49-F238E27FC236}">
                <a16:creationId xmlns:a16="http://schemas.microsoft.com/office/drawing/2014/main" id="{A3184F9E-30EB-E24C-AD4E-0AFCE2625512}"/>
              </a:ext>
            </a:extLst>
          </p:cNvPr>
          <p:cNvSpPr/>
          <p:nvPr/>
        </p:nvSpPr>
        <p:spPr>
          <a:xfrm>
            <a:off x="2971233" y="10306928"/>
            <a:ext cx="8202518" cy="7456744"/>
          </a:xfrm>
          <a:prstGeom prst="rect">
            <a:avLst/>
          </a:prstGeom>
        </p:spPr>
        <p:txBody>
          <a:bodyPr vert="horz" lIns="91440" tIns="45720" rIns="91440" bIns="45720" rtlCol="0">
            <a:normAutofit/>
          </a:bodyPr>
          <a:lstStyle/>
          <a:p>
            <a:pPr marL="628650" indent="-228600">
              <a:lnSpc>
                <a:spcPct val="90000"/>
              </a:lnSpc>
              <a:spcAft>
                <a:spcPts val="600"/>
              </a:spcAft>
              <a:buFont typeface="Arial" panose="020B0604020202020204" pitchFamily="34" charset="0"/>
              <a:buChar char="•"/>
            </a:pPr>
            <a:endParaRPr lang="en-US" sz="4900"/>
          </a:p>
          <a:p>
            <a:pPr marL="857250" indent="-228600">
              <a:lnSpc>
                <a:spcPct val="90000"/>
              </a:lnSpc>
              <a:spcAft>
                <a:spcPts val="600"/>
              </a:spcAft>
              <a:buFont typeface="Arial" panose="020B0604020202020204" pitchFamily="34" charset="0"/>
              <a:buChar char="•"/>
            </a:pPr>
            <a:r>
              <a:rPr lang="en-US" sz="4900"/>
              <a:t>Blood type O patients have lower risk of developing severe conditions or death comparing to all other blood types.</a:t>
            </a:r>
          </a:p>
        </p:txBody>
      </p:sp>
      <p:pic>
        <p:nvPicPr>
          <p:cNvPr id="4098" name="Picture 2" descr="Fig. 5">
            <a:extLst>
              <a:ext uri="{FF2B5EF4-FFF2-40B4-BE49-F238E27FC236}">
                <a16:creationId xmlns:a16="http://schemas.microsoft.com/office/drawing/2014/main" id="{541AF754-3DB8-B249-92E6-D2F003DCCA8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381278" y="4408945"/>
            <a:ext cx="21213667" cy="1394797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DA62AB4-997F-AC41-B081-923183123041}"/>
              </a:ext>
            </a:extLst>
          </p:cNvPr>
          <p:cNvSpPr/>
          <p:nvPr/>
        </p:nvSpPr>
        <p:spPr>
          <a:xfrm>
            <a:off x="28336194" y="19399526"/>
            <a:ext cx="8769195" cy="1291144"/>
          </a:xfrm>
          <a:prstGeom prst="rect">
            <a:avLst/>
          </a:prstGeom>
        </p:spPr>
        <p:txBody>
          <a:bodyPr wrap="square">
            <a:noAutofit/>
          </a:bodyPr>
          <a:lstStyle/>
          <a:p>
            <a:pPr>
              <a:spcAft>
                <a:spcPts val="800"/>
              </a:spcAft>
              <a:defRPr/>
            </a:pPr>
            <a:r>
              <a:rPr lang="en-US" altLang="en-US" sz="2400" dirty="0">
                <a:solidFill>
                  <a:schemeClr val="bg1"/>
                </a:solidFill>
                <a:ea typeface="Arial" charset="0"/>
              </a:rPr>
              <a:t>USC Mark and Mary Stevens  Neuroimaging and Informatics Institute</a:t>
            </a:r>
          </a:p>
          <a:p>
            <a:pPr>
              <a:spcAft>
                <a:spcPts val="800"/>
              </a:spcAft>
              <a:defRPr/>
            </a:pPr>
            <a:r>
              <a:rPr lang="en-US" altLang="en-US" sz="2400" dirty="0">
                <a:solidFill>
                  <a:schemeClr val="bg1"/>
                </a:solidFill>
                <a:ea typeface="Arial" charset="0"/>
              </a:rPr>
              <a:t>USC Laboratory of Neuroimaging</a:t>
            </a:r>
          </a:p>
          <a:p>
            <a:pPr>
              <a:spcAft>
                <a:spcPts val="80"/>
              </a:spcAft>
              <a:defRPr/>
            </a:pPr>
            <a:r>
              <a:rPr lang="en-US" sz="2400" b="1" dirty="0" err="1">
                <a:solidFill>
                  <a:schemeClr val="bg1"/>
                </a:solidFill>
              </a:rPr>
              <a:t>loni.usc.edu</a:t>
            </a:r>
            <a:endParaRPr lang="en-US" sz="2400" b="1" dirty="0">
              <a:solidFill>
                <a:schemeClr val="bg1"/>
              </a:solidFill>
            </a:endParaRPr>
          </a:p>
          <a:p>
            <a:pPr>
              <a:spcAft>
                <a:spcPts val="80"/>
              </a:spcAft>
              <a:defRPr/>
            </a:pPr>
            <a:endParaRPr lang="en-US" altLang="en-US" sz="2400" dirty="0">
              <a:solidFill>
                <a:schemeClr val="bg1"/>
              </a:solidFill>
              <a:ea typeface="Arial" charset="0"/>
            </a:endParaRPr>
          </a:p>
        </p:txBody>
      </p:sp>
      <p:sp>
        <p:nvSpPr>
          <p:cNvPr id="4" name="Rectangle 3">
            <a:extLst>
              <a:ext uri="{FF2B5EF4-FFF2-40B4-BE49-F238E27FC236}">
                <a16:creationId xmlns:a16="http://schemas.microsoft.com/office/drawing/2014/main" id="{3F65299E-071F-E148-A715-010238651BB2}"/>
              </a:ext>
            </a:extLst>
          </p:cNvPr>
          <p:cNvSpPr/>
          <p:nvPr/>
        </p:nvSpPr>
        <p:spPr>
          <a:xfrm>
            <a:off x="358024" y="19848886"/>
            <a:ext cx="30044295" cy="1169551"/>
          </a:xfrm>
          <a:prstGeom prst="rect">
            <a:avLst/>
          </a:prstGeom>
        </p:spPr>
        <p:txBody>
          <a:bodyPr wrap="square">
            <a:spAutoFit/>
          </a:bodyPr>
          <a:lstStyle/>
          <a:p>
            <a:r>
              <a:rPr lang="en-US" sz="1000" dirty="0"/>
              <a:t>22. 	Wu B-B, Gu D-Z, Yu J-N, Yang J, Shen W-Q. Association between ABO blood groups and COVID-19 infection, severity and demise: A systematic review and meta-analysis. </a:t>
            </a:r>
            <a:r>
              <a:rPr lang="en-US" sz="1000" i="1" dirty="0"/>
              <a:t>Infect Genet </a:t>
            </a:r>
            <a:r>
              <a:rPr lang="en-US" sz="1000" i="1" dirty="0" err="1"/>
              <a:t>Evol</a:t>
            </a:r>
            <a:r>
              <a:rPr lang="en-US" sz="1000" i="1" dirty="0"/>
              <a:t> J Mol Epidemiol </a:t>
            </a:r>
            <a:r>
              <a:rPr lang="en-US" sz="1000" i="1" dirty="0" err="1"/>
              <a:t>Evol</a:t>
            </a:r>
            <a:r>
              <a:rPr lang="en-US" sz="1000" i="1" dirty="0"/>
              <a:t> Genet Infect Dis</a:t>
            </a:r>
            <a:r>
              <a:rPr lang="en-US" sz="1000" dirty="0"/>
              <a:t>. 2020;84:104485. doi:10.1016/j.meegid.2020.104485</a:t>
            </a:r>
          </a:p>
          <a:p>
            <a:r>
              <a:rPr lang="en-US" sz="1000" dirty="0"/>
              <a:t>25. 	</a:t>
            </a:r>
            <a:r>
              <a:rPr lang="en-US" sz="1000" dirty="0" err="1"/>
              <a:t>Latz</a:t>
            </a:r>
            <a:r>
              <a:rPr lang="en-US" sz="1000" dirty="0"/>
              <a:t> CA, DeCarlo C, Boitano L, et al. Blood type and outcomes in patients with COVID-19. </a:t>
            </a:r>
            <a:r>
              <a:rPr lang="en-US" sz="1000" i="1" dirty="0"/>
              <a:t>Ann </a:t>
            </a:r>
            <a:r>
              <a:rPr lang="en-US" sz="1000" i="1" dirty="0" err="1"/>
              <a:t>Hematol</a:t>
            </a:r>
            <a:r>
              <a:rPr lang="en-US" sz="1000" dirty="0"/>
              <a:t>. 2020;99(9):2113-2118. doi:10.1007/s00277-020-04169-1</a:t>
            </a:r>
          </a:p>
          <a:p>
            <a:r>
              <a:rPr lang="en-US" sz="1000" dirty="0"/>
              <a:t>26. 	</a:t>
            </a:r>
            <a:r>
              <a:rPr lang="en-US" sz="1000" dirty="0" err="1"/>
              <a:t>Zietz</a:t>
            </a:r>
            <a:r>
              <a:rPr lang="en-US" sz="1000" dirty="0"/>
              <a:t> M, Zucker JE, </a:t>
            </a:r>
            <a:r>
              <a:rPr lang="en-US" sz="1000" dirty="0" err="1"/>
              <a:t>Tatonetti</a:t>
            </a:r>
            <a:r>
              <a:rPr lang="en-US" sz="1000" dirty="0"/>
              <a:t> NP. Testing the association between blood type and COVID-19 infection, intubation, and death. </a:t>
            </a:r>
            <a:r>
              <a:rPr lang="en-US" sz="1000" i="1" dirty="0" err="1"/>
              <a:t>medRxiv</a:t>
            </a:r>
            <a:r>
              <a:rPr lang="en-US" sz="1000" dirty="0"/>
              <a:t>. Published online September 10, 2020:2020.04.08.20058073. doi:10.1101/2020.04.08.20058073</a:t>
            </a:r>
          </a:p>
          <a:p>
            <a:r>
              <a:rPr lang="en-US" sz="1000" dirty="0"/>
              <a:t>28. 	</a:t>
            </a:r>
            <a:r>
              <a:rPr lang="en-US" sz="1000" dirty="0" err="1"/>
              <a:t>Padhi</a:t>
            </a:r>
            <a:r>
              <a:rPr lang="en-US" sz="1000" dirty="0"/>
              <a:t> S, </a:t>
            </a:r>
            <a:r>
              <a:rPr lang="en-US" sz="1000" dirty="0" err="1"/>
              <a:t>Suvankar</a:t>
            </a:r>
            <a:r>
              <a:rPr lang="en-US" sz="1000" dirty="0"/>
              <a:t> S, Dash D, et al. ABO blood group system is associated with COVID-19 mortality: An epidemiological investigation in the Indian population. </a:t>
            </a:r>
            <a:r>
              <a:rPr lang="en-US" sz="1000" i="1" dirty="0" err="1"/>
              <a:t>Transfus</a:t>
            </a:r>
            <a:r>
              <a:rPr lang="en-US" sz="1000" i="1" dirty="0"/>
              <a:t> Clin Biol J Soc </a:t>
            </a:r>
            <a:r>
              <a:rPr lang="en-US" sz="1000" i="1" dirty="0" err="1"/>
              <a:t>Francaise</a:t>
            </a:r>
            <a:r>
              <a:rPr lang="en-US" sz="1000" i="1" dirty="0"/>
              <a:t> </a:t>
            </a:r>
            <a:r>
              <a:rPr lang="en-US" sz="1000" i="1" dirty="0" err="1"/>
              <a:t>Transfus</a:t>
            </a:r>
            <a:r>
              <a:rPr lang="en-US" sz="1000" i="1" dirty="0"/>
              <a:t> Sang</a:t>
            </a:r>
            <a:r>
              <a:rPr lang="en-US" sz="1000" dirty="0"/>
              <a:t>. 2020;27(4):253-258. doi:10.1016/j.tracli.2020.08.009</a:t>
            </a:r>
          </a:p>
          <a:p>
            <a:r>
              <a:rPr lang="en-US" sz="1000" dirty="0"/>
              <a:t>29. 	</a:t>
            </a:r>
            <a:r>
              <a:rPr lang="en-US" sz="1000" dirty="0" err="1"/>
              <a:t>Hoiland</a:t>
            </a:r>
            <a:r>
              <a:rPr lang="en-US" sz="1000" dirty="0"/>
              <a:t> RL, Fergusson NA, Mitra AR, et al. The association of ABO blood group with indices of disease severity and multiorgan dysfunction in COVID-19. </a:t>
            </a:r>
            <a:r>
              <a:rPr lang="en-US" sz="1000" i="1" dirty="0"/>
              <a:t>Blood Adv</a:t>
            </a:r>
            <a:r>
              <a:rPr lang="en-US" sz="1000" dirty="0"/>
              <a:t>. 2020;4(20):4981-4989. doi:10.1182/bloodadvances.2020002623</a:t>
            </a:r>
          </a:p>
          <a:p>
            <a:r>
              <a:rPr lang="en-US" sz="1000" dirty="0"/>
              <a:t>30. 	Ray JG, Schull MJ, Vermeulen MJ, Park AL. Association Between ABO and Rh Blood Groups and SARS-CoV-2 Infection or Severe COVID-19 Illness : A Population-Based Cohort Study. </a:t>
            </a:r>
            <a:r>
              <a:rPr lang="en-US" sz="1000" i="1" dirty="0"/>
              <a:t>Ann Intern Med</a:t>
            </a:r>
            <a:r>
              <a:rPr lang="en-US" sz="1000" dirty="0"/>
              <a:t>. Published online November 24, 2020. doi:10.7326/M20-4511</a:t>
            </a:r>
          </a:p>
          <a:p>
            <a:pPr>
              <a:spcAft>
                <a:spcPts val="600"/>
              </a:spcAft>
            </a:pPr>
            <a:endParaRPr lang="en-US" sz="1000" dirty="0"/>
          </a:p>
        </p:txBody>
      </p:sp>
      <p:sp>
        <p:nvSpPr>
          <p:cNvPr id="9" name="Rectangle 2">
            <a:extLst>
              <a:ext uri="{FF2B5EF4-FFF2-40B4-BE49-F238E27FC236}">
                <a16:creationId xmlns:a16="http://schemas.microsoft.com/office/drawing/2014/main" id="{6949BDF3-428E-5849-93CB-642D249B86A5}"/>
              </a:ext>
            </a:extLst>
          </p:cNvPr>
          <p:cNvSpPr>
            <a:spLocks noChangeArrowheads="1"/>
          </p:cNvSpPr>
          <p:nvPr/>
        </p:nvSpPr>
        <p:spPr bwMode="auto">
          <a:xfrm>
            <a:off x="16322675" y="5608638"/>
            <a:ext cx="37463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82347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13">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033636" y="932628"/>
            <a:ext cx="13318243" cy="1811474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E92895-AFBC-4B4A-9D59-B83D8D211313}"/>
              </a:ext>
            </a:extLst>
          </p:cNvPr>
          <p:cNvSpPr>
            <a:spLocks noGrp="1"/>
          </p:cNvSpPr>
          <p:nvPr>
            <p:ph type="title"/>
          </p:nvPr>
        </p:nvSpPr>
        <p:spPr>
          <a:xfrm>
            <a:off x="1826341" y="1966882"/>
            <a:ext cx="11744780" cy="4131750"/>
          </a:xfrm>
        </p:spPr>
        <p:txBody>
          <a:bodyPr vert="horz" lIns="91440" tIns="45720" rIns="91440" bIns="45720" rtlCol="0" anchor="ctr">
            <a:normAutofit/>
          </a:bodyPr>
          <a:lstStyle/>
          <a:p>
            <a:pPr defTabSz="914400"/>
            <a:r>
              <a:rPr lang="en-US" sz="9400" b="1" kern="1200">
                <a:solidFill>
                  <a:schemeClr val="bg1"/>
                </a:solidFill>
                <a:latin typeface="+mj-lt"/>
                <a:ea typeface="+mj-ea"/>
                <a:cs typeface="+mj-cs"/>
              </a:rPr>
              <a:t>Genetic Association and Underlying Molecular Mechanism</a:t>
            </a:r>
            <a:endParaRPr lang="en-US" sz="9400" kern="1200">
              <a:solidFill>
                <a:schemeClr val="bg1"/>
              </a:solidFill>
              <a:latin typeface="+mj-lt"/>
              <a:ea typeface="+mj-ea"/>
              <a:cs typeface="+mj-cs"/>
            </a:endParaRPr>
          </a:p>
        </p:txBody>
      </p:sp>
      <p:cxnSp>
        <p:nvCxnSpPr>
          <p:cNvPr id="29" name="Straight Connector 15">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63512" y="6299691"/>
            <a:ext cx="11323316"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4" name="Online Media 3" descr="Targeting ACE2 Receptors to prevent SARS-CoV-2 (COVID-19) virus from Attacking Human cells">
            <a:hlinkClick r:id="" action="ppaction://media"/>
            <a:extLst>
              <a:ext uri="{FF2B5EF4-FFF2-40B4-BE49-F238E27FC236}">
                <a16:creationId xmlns:a16="http://schemas.microsoft.com/office/drawing/2014/main" id="{D876464A-A6E3-2D44-9100-8DA03A0B8360}"/>
              </a:ext>
            </a:extLst>
          </p:cNvPr>
          <p:cNvPicPr>
            <a:picLocks noRot="1" noChangeAspect="1"/>
          </p:cNvPicPr>
          <p:nvPr>
            <a:videoFile r:link="rId1"/>
          </p:nvPr>
        </p:nvPicPr>
        <p:blipFill>
          <a:blip r:embed="rId4"/>
          <a:stretch>
            <a:fillRect/>
          </a:stretch>
        </p:blipFill>
        <p:spPr>
          <a:xfrm>
            <a:off x="15704138" y="4568783"/>
            <a:ext cx="20270103" cy="11452608"/>
          </a:xfrm>
          <a:prstGeom prst="rect">
            <a:avLst/>
          </a:prstGeom>
        </p:spPr>
      </p:pic>
      <p:sp>
        <p:nvSpPr>
          <p:cNvPr id="3" name="Rectangle 2">
            <a:extLst>
              <a:ext uri="{FF2B5EF4-FFF2-40B4-BE49-F238E27FC236}">
                <a16:creationId xmlns:a16="http://schemas.microsoft.com/office/drawing/2014/main" id="{A3184F9E-30EB-E24C-AD4E-0AFCE2625512}"/>
              </a:ext>
            </a:extLst>
          </p:cNvPr>
          <p:cNvSpPr/>
          <p:nvPr/>
        </p:nvSpPr>
        <p:spPr>
          <a:xfrm>
            <a:off x="1826341" y="6694744"/>
            <a:ext cx="10167764" cy="5309146"/>
          </a:xfrm>
          <a:prstGeom prst="rect">
            <a:avLst/>
          </a:prstGeom>
        </p:spPr>
        <p:txBody>
          <a:bodyPr wrap="square">
            <a:spAutoFit/>
          </a:bodyPr>
          <a:lstStyle/>
          <a:p>
            <a:pPr marL="685800" indent="-685800">
              <a:spcAft>
                <a:spcPts val="600"/>
              </a:spcAft>
              <a:buFont typeface="Arial" panose="020B0604020202020204" pitchFamily="34" charset="0"/>
              <a:buChar char="•"/>
            </a:pPr>
            <a:r>
              <a:rPr lang="en-US" sz="5400" dirty="0">
                <a:solidFill>
                  <a:schemeClr val="bg1"/>
                </a:solidFill>
              </a:rPr>
              <a:t>chr3p21.31</a:t>
            </a:r>
          </a:p>
          <a:p>
            <a:pPr marL="685800" indent="-685800">
              <a:spcAft>
                <a:spcPts val="600"/>
              </a:spcAft>
              <a:buFont typeface="Arial" panose="020B0604020202020204" pitchFamily="34" charset="0"/>
              <a:buChar char="•"/>
            </a:pPr>
            <a:r>
              <a:rPr lang="en-US" sz="5400" dirty="0">
                <a:solidFill>
                  <a:schemeClr val="bg1"/>
                </a:solidFill>
              </a:rPr>
              <a:t>Spike protein/Angiotensin-converting enzyme 2 (ACE2)-dependent</a:t>
            </a:r>
          </a:p>
          <a:p>
            <a:pPr>
              <a:spcAft>
                <a:spcPts val="600"/>
              </a:spcAft>
            </a:pPr>
            <a:endParaRPr lang="en-US" sz="5400" dirty="0">
              <a:solidFill>
                <a:schemeClr val="bg1"/>
              </a:solidFill>
              <a:ea typeface="Times New Roman" panose="02020603050405020304" pitchFamily="18" charset="0"/>
              <a:cs typeface="Times New Roman" panose="02020603050405020304" pitchFamily="18" charset="0"/>
            </a:endParaRPr>
          </a:p>
          <a:p>
            <a:pPr>
              <a:spcAft>
                <a:spcPts val="600"/>
              </a:spcAft>
            </a:pPr>
            <a:endParaRPr lang="en-US" sz="5400" dirty="0">
              <a:solidFill>
                <a:schemeClr val="bg1"/>
              </a:solidFill>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87B25D9F-99F8-2945-BD79-BBA4E9AF5C04}"/>
              </a:ext>
            </a:extLst>
          </p:cNvPr>
          <p:cNvSpPr/>
          <p:nvPr/>
        </p:nvSpPr>
        <p:spPr>
          <a:xfrm>
            <a:off x="6111114" y="19442420"/>
            <a:ext cx="18729325" cy="923330"/>
          </a:xfrm>
          <a:prstGeom prst="rect">
            <a:avLst/>
          </a:prstGeom>
        </p:spPr>
        <p:txBody>
          <a:bodyPr>
            <a:spAutoFit/>
          </a:bodyPr>
          <a:lstStyle/>
          <a:p>
            <a:pPr>
              <a:spcAft>
                <a:spcPts val="600"/>
              </a:spcAft>
            </a:pPr>
            <a:r>
              <a:rPr lang="en-US"/>
              <a:t>https://genome.ucsc.edu/cgi-bin/hgTracks?db=hg38&amp;lastVirtModeType=default&amp;lastVirtModeExtraState=&amp;virtModeType=default&amp;virtMode=0&amp;nonVirtPosition=&amp;position=chrX%3A15560138%2D15602945&amp;hgsid=999532331_w7X8ZCuyabaoaFKFSoyanTQOvDyG</a:t>
            </a:r>
          </a:p>
        </p:txBody>
      </p:sp>
    </p:spTree>
    <p:extLst>
      <p:ext uri="{BB962C8B-B14F-4D97-AF65-F5344CB8AC3E}">
        <p14:creationId xmlns:p14="http://schemas.microsoft.com/office/powerpoint/2010/main" val="117054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4" descr="How To Write A Thank You Note In Five Easy Steps">
            <a:extLst>
              <a:ext uri="{FF2B5EF4-FFF2-40B4-BE49-F238E27FC236}">
                <a16:creationId xmlns:a16="http://schemas.microsoft.com/office/drawing/2014/main" id="{16B33D30-B4EC-AC4D-98E7-F718DE077A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26"/>
          <a:stretch/>
        </p:blipFill>
        <p:spPr bwMode="auto">
          <a:xfrm>
            <a:off x="1" y="11"/>
            <a:ext cx="37463412" cy="21067702"/>
          </a:xfrm>
          <a:prstGeom prst="rect">
            <a:avLst/>
          </a:prstGeom>
          <a:noFill/>
          <a:extLst>
            <a:ext uri="{909E8E84-426E-40DD-AFC4-6F175D3DCCD1}">
              <a14:hiddenFill xmlns:a14="http://schemas.microsoft.com/office/drawing/2010/main">
                <a:solidFill>
                  <a:srgbClr val="FFFFFF"/>
                </a:solidFill>
              </a14:hiddenFill>
            </a:ext>
          </a:extLst>
        </p:spPr>
      </p:pic>
      <p:sp>
        <p:nvSpPr>
          <p:cNvPr id="38"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3066384"/>
            <a:ext cx="18489484" cy="18001328"/>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39" name="Straight Connector 35">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7619" y="10251660"/>
            <a:ext cx="2874346"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E6D430E-E1ED-5D4E-8B72-A0466084989C}"/>
              </a:ext>
            </a:extLst>
          </p:cNvPr>
          <p:cNvSpPr txBox="1"/>
          <p:nvPr/>
        </p:nvSpPr>
        <p:spPr>
          <a:xfrm>
            <a:off x="1332828" y="14403556"/>
            <a:ext cx="25184772" cy="8048121"/>
          </a:xfrm>
          <a:prstGeom prst="rect">
            <a:avLst/>
          </a:prstGeom>
        </p:spPr>
        <p:txBody>
          <a:bodyPr vert="horz" lIns="91440" tIns="45720" rIns="91440" bIns="45720" rtlCol="0" anchor="ctr">
            <a:normAutofit/>
          </a:bodyPr>
          <a:lstStyle/>
          <a:p>
            <a:pPr algn="ctr">
              <a:lnSpc>
                <a:spcPct val="90000"/>
              </a:lnSpc>
              <a:spcAft>
                <a:spcPts val="600"/>
              </a:spcAft>
            </a:pPr>
            <a:r>
              <a:rPr lang="en-US" sz="8000" dirty="0"/>
              <a:t>This work was supported by the National Science Foundation under Award Number 2027456 (COVID-ARC) </a:t>
            </a:r>
          </a:p>
        </p:txBody>
      </p:sp>
      <p:sp>
        <p:nvSpPr>
          <p:cNvPr id="6" name="TextBox 5">
            <a:extLst>
              <a:ext uri="{FF2B5EF4-FFF2-40B4-BE49-F238E27FC236}">
                <a16:creationId xmlns:a16="http://schemas.microsoft.com/office/drawing/2014/main" id="{88C976BD-0DCE-664E-8BAF-EED2F298A326}"/>
              </a:ext>
            </a:extLst>
          </p:cNvPr>
          <p:cNvSpPr txBox="1"/>
          <p:nvPr/>
        </p:nvSpPr>
        <p:spPr>
          <a:xfrm>
            <a:off x="21991885" y="5371494"/>
            <a:ext cx="14312348" cy="2123658"/>
          </a:xfrm>
          <a:prstGeom prst="rect">
            <a:avLst/>
          </a:prstGeom>
          <a:noFill/>
        </p:spPr>
        <p:txBody>
          <a:bodyPr wrap="square" rtlCol="0">
            <a:spAutoFit/>
          </a:bodyPr>
          <a:lstStyle/>
          <a:p>
            <a:pPr algn="ctr">
              <a:spcAft>
                <a:spcPts val="600"/>
              </a:spcAft>
            </a:pPr>
            <a:r>
              <a:rPr lang="en-US" sz="6600" b="1" dirty="0">
                <a:solidFill>
                  <a:srgbClr val="A80000"/>
                </a:solidFill>
              </a:rPr>
              <a:t>Thank you, Laboratory of Neuro Imaging (LONI), for this great opportunity!</a:t>
            </a:r>
          </a:p>
        </p:txBody>
      </p:sp>
    </p:spTree>
    <p:extLst>
      <p:ext uri="{BB962C8B-B14F-4D97-AF65-F5344CB8AC3E}">
        <p14:creationId xmlns:p14="http://schemas.microsoft.com/office/powerpoint/2010/main" val="3105610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00">
            <a:alpha val="19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92895-AFBC-4B4A-9D59-B83D8D211313}"/>
              </a:ext>
            </a:extLst>
          </p:cNvPr>
          <p:cNvSpPr>
            <a:spLocks noGrp="1"/>
          </p:cNvSpPr>
          <p:nvPr>
            <p:ph type="title"/>
          </p:nvPr>
        </p:nvSpPr>
        <p:spPr>
          <a:xfrm>
            <a:off x="780677" y="850257"/>
            <a:ext cx="26888389" cy="2468205"/>
          </a:xfrm>
        </p:spPr>
        <p:txBody>
          <a:bodyPr>
            <a:normAutofit/>
          </a:bodyPr>
          <a:lstStyle/>
          <a:p>
            <a:r>
              <a:rPr lang="en-US" sz="9600" b="1" dirty="0">
                <a:solidFill>
                  <a:schemeClr val="bg1"/>
                </a:solidFill>
              </a:rPr>
              <a:t>Coronavirus Pandemic Has Changed Our Lives</a:t>
            </a:r>
            <a:endParaRPr lang="en-US" dirty="0">
              <a:solidFill>
                <a:schemeClr val="bg1"/>
              </a:solidFill>
            </a:endParaRPr>
          </a:p>
        </p:txBody>
      </p:sp>
      <p:sp>
        <p:nvSpPr>
          <p:cNvPr id="4" name="Rectangle 3">
            <a:extLst>
              <a:ext uri="{FF2B5EF4-FFF2-40B4-BE49-F238E27FC236}">
                <a16:creationId xmlns:a16="http://schemas.microsoft.com/office/drawing/2014/main" id="{F412A134-EA9E-FA4F-B04A-7D6986648F94}"/>
              </a:ext>
            </a:extLst>
          </p:cNvPr>
          <p:cNvSpPr/>
          <p:nvPr/>
        </p:nvSpPr>
        <p:spPr>
          <a:xfrm>
            <a:off x="28336194" y="19399526"/>
            <a:ext cx="8769195" cy="1291144"/>
          </a:xfrm>
          <a:prstGeom prst="rect">
            <a:avLst/>
          </a:prstGeom>
        </p:spPr>
        <p:txBody>
          <a:bodyPr wrap="square">
            <a:noAutofit/>
          </a:bodyPr>
          <a:lstStyle/>
          <a:p>
            <a:pPr>
              <a:spcAft>
                <a:spcPts val="800"/>
              </a:spcAft>
              <a:defRPr/>
            </a:pPr>
            <a:r>
              <a:rPr lang="en-US" altLang="en-US" sz="2400" dirty="0">
                <a:solidFill>
                  <a:schemeClr val="bg1"/>
                </a:solidFill>
                <a:ea typeface="Arial" charset="0"/>
              </a:rPr>
              <a:t>USC Mark and Mary Stevens  Neuroimaging and Informatics Institute</a:t>
            </a:r>
          </a:p>
          <a:p>
            <a:pPr>
              <a:spcAft>
                <a:spcPts val="800"/>
              </a:spcAft>
              <a:defRPr/>
            </a:pPr>
            <a:r>
              <a:rPr lang="en-US" altLang="en-US" sz="2400" dirty="0">
                <a:solidFill>
                  <a:schemeClr val="bg1"/>
                </a:solidFill>
                <a:ea typeface="Arial" charset="0"/>
              </a:rPr>
              <a:t>USC Laboratory of Neuroimaging</a:t>
            </a:r>
          </a:p>
          <a:p>
            <a:pPr>
              <a:spcAft>
                <a:spcPts val="80"/>
              </a:spcAft>
              <a:defRPr/>
            </a:pPr>
            <a:r>
              <a:rPr lang="en-US" sz="2400" b="1" dirty="0" err="1">
                <a:solidFill>
                  <a:schemeClr val="bg1"/>
                </a:solidFill>
              </a:rPr>
              <a:t>loni.usc.edu</a:t>
            </a:r>
            <a:endParaRPr lang="en-US" sz="2400" b="1" dirty="0">
              <a:solidFill>
                <a:schemeClr val="bg1"/>
              </a:solidFill>
            </a:endParaRPr>
          </a:p>
          <a:p>
            <a:pPr>
              <a:spcAft>
                <a:spcPts val="80"/>
              </a:spcAft>
              <a:defRPr/>
            </a:pPr>
            <a:endParaRPr lang="en-US" altLang="en-US" sz="2400" dirty="0">
              <a:solidFill>
                <a:schemeClr val="bg1"/>
              </a:solidFill>
              <a:ea typeface="Arial" charset="0"/>
            </a:endParaRPr>
          </a:p>
        </p:txBody>
      </p:sp>
      <p:sp>
        <p:nvSpPr>
          <p:cNvPr id="5" name="TextBox 4">
            <a:extLst>
              <a:ext uri="{FF2B5EF4-FFF2-40B4-BE49-F238E27FC236}">
                <a16:creationId xmlns:a16="http://schemas.microsoft.com/office/drawing/2014/main" id="{216D516E-8D6C-444A-B3D8-EC9DB4A7DEC7}"/>
              </a:ext>
            </a:extLst>
          </p:cNvPr>
          <p:cNvSpPr txBox="1"/>
          <p:nvPr/>
        </p:nvSpPr>
        <p:spPr>
          <a:xfrm>
            <a:off x="780677" y="5054436"/>
            <a:ext cx="34271323" cy="13295948"/>
          </a:xfrm>
          <a:prstGeom prst="rect">
            <a:avLst/>
          </a:prstGeom>
          <a:noFill/>
        </p:spPr>
        <p:txBody>
          <a:bodyPr wrap="square" rtlCol="0">
            <a:spAutoFit/>
          </a:bodyPr>
          <a:lstStyle/>
          <a:p>
            <a:r>
              <a:rPr lang="en-US" sz="6600" dirty="0">
                <a:solidFill>
                  <a:schemeClr val="tx1">
                    <a:lumMod val="75000"/>
                  </a:schemeClr>
                </a:solidFill>
              </a:rPr>
              <a:t>Mental health challenges:</a:t>
            </a:r>
          </a:p>
          <a:p>
            <a:pPr marL="857250" indent="-857250">
              <a:buFont typeface="Arial" panose="020B0604020202020204" pitchFamily="34" charset="0"/>
              <a:buChar char="•"/>
            </a:pPr>
            <a:r>
              <a:rPr lang="en-US" sz="6600" dirty="0">
                <a:solidFill>
                  <a:schemeClr val="tx1">
                    <a:lumMod val="75000"/>
                  </a:schemeClr>
                </a:solidFill>
              </a:rPr>
              <a:t>Many teens show sign of anxiety and depression</a:t>
            </a:r>
          </a:p>
          <a:p>
            <a:pPr marL="857250" indent="-857250">
              <a:buFont typeface="Arial" panose="020B0604020202020204" pitchFamily="34" charset="0"/>
              <a:buChar char="•"/>
            </a:pPr>
            <a:r>
              <a:rPr lang="en-US" sz="6600" dirty="0">
                <a:solidFill>
                  <a:schemeClr val="tx1">
                    <a:lumMod val="75000"/>
                  </a:schemeClr>
                </a:solidFill>
              </a:rPr>
              <a:t>Restrictions of the pandemic: more time isolated from friends, canceling of important social activities, such as sports and graduation. </a:t>
            </a:r>
          </a:p>
          <a:p>
            <a:endParaRPr lang="en-US" sz="6600" dirty="0">
              <a:solidFill>
                <a:schemeClr val="tx1">
                  <a:lumMod val="75000"/>
                </a:schemeClr>
              </a:solidFill>
            </a:endParaRPr>
          </a:p>
          <a:p>
            <a:r>
              <a:rPr lang="en-US" sz="6600" dirty="0">
                <a:solidFill>
                  <a:schemeClr val="tx1">
                    <a:lumMod val="75000"/>
                  </a:schemeClr>
                </a:solidFill>
              </a:rPr>
              <a:t>Staying Healthy During the Pandemic:</a:t>
            </a:r>
          </a:p>
          <a:p>
            <a:pPr marL="857250" indent="-857250">
              <a:buFont typeface="Arial" panose="020B0604020202020204" pitchFamily="34" charset="0"/>
              <a:buChar char="•"/>
            </a:pPr>
            <a:r>
              <a:rPr lang="en-US" sz="6600" dirty="0">
                <a:solidFill>
                  <a:schemeClr val="tx1">
                    <a:lumMod val="75000"/>
                  </a:schemeClr>
                </a:solidFill>
              </a:rPr>
              <a:t>More time outdoors or experience nature</a:t>
            </a:r>
          </a:p>
          <a:p>
            <a:pPr marL="857250" indent="-857250">
              <a:buFont typeface="Arial" panose="020B0604020202020204" pitchFamily="34" charset="0"/>
              <a:buChar char="•"/>
            </a:pPr>
            <a:r>
              <a:rPr lang="en-US" sz="6600" dirty="0">
                <a:solidFill>
                  <a:schemeClr val="tx1">
                    <a:lumMod val="75000"/>
                  </a:schemeClr>
                </a:solidFill>
              </a:rPr>
              <a:t>Encourage better sleep habits</a:t>
            </a:r>
          </a:p>
          <a:p>
            <a:pPr marL="857250" indent="-857250">
              <a:buFont typeface="Arial" panose="020B0604020202020204" pitchFamily="34" charset="0"/>
              <a:buChar char="•"/>
            </a:pPr>
            <a:r>
              <a:rPr lang="en-US" sz="6600" dirty="0">
                <a:solidFill>
                  <a:schemeClr val="tx1">
                    <a:lumMod val="75000"/>
                  </a:schemeClr>
                </a:solidFill>
              </a:rPr>
              <a:t>Keeping communication open while still giving space</a:t>
            </a:r>
          </a:p>
          <a:p>
            <a:pPr marL="857250" indent="-857250">
              <a:buFont typeface="Arial" panose="020B0604020202020204" pitchFamily="34" charset="0"/>
              <a:buChar char="•"/>
            </a:pPr>
            <a:r>
              <a:rPr lang="en-US" sz="6600" dirty="0">
                <a:solidFill>
                  <a:schemeClr val="tx1">
                    <a:lumMod val="75000"/>
                  </a:schemeClr>
                </a:solidFill>
              </a:rPr>
              <a:t>Trying a web-based program</a:t>
            </a:r>
          </a:p>
          <a:p>
            <a:endParaRPr lang="en-US" sz="6600" dirty="0">
              <a:solidFill>
                <a:schemeClr val="tx1">
                  <a:lumMod val="75000"/>
                </a:schemeClr>
              </a:solidFill>
            </a:endParaRPr>
          </a:p>
          <a:p>
            <a:endParaRPr lang="en-US" sz="6600" dirty="0">
              <a:solidFill>
                <a:schemeClr val="tx1">
                  <a:lumMod val="75000"/>
                </a:schemeClr>
              </a:solidFill>
            </a:endParaRPr>
          </a:p>
          <a:p>
            <a:endParaRPr lang="en-US" sz="6600" dirty="0">
              <a:solidFill>
                <a:schemeClr val="tx1">
                  <a:lumMod val="75000"/>
                </a:schemeClr>
              </a:solidFill>
            </a:endParaRPr>
          </a:p>
        </p:txBody>
      </p:sp>
      <p:sp>
        <p:nvSpPr>
          <p:cNvPr id="3" name="Rectangle 2">
            <a:extLst>
              <a:ext uri="{FF2B5EF4-FFF2-40B4-BE49-F238E27FC236}">
                <a16:creationId xmlns:a16="http://schemas.microsoft.com/office/drawing/2014/main" id="{FBDEE0BC-E1CA-C148-A7B4-06CF8C224D27}"/>
              </a:ext>
            </a:extLst>
          </p:cNvPr>
          <p:cNvSpPr/>
          <p:nvPr/>
        </p:nvSpPr>
        <p:spPr>
          <a:xfrm>
            <a:off x="5448086" y="19636443"/>
            <a:ext cx="15672367" cy="369332"/>
          </a:xfrm>
          <a:prstGeom prst="rect">
            <a:avLst/>
          </a:prstGeom>
        </p:spPr>
        <p:txBody>
          <a:bodyPr wrap="none">
            <a:spAutoFit/>
          </a:bodyPr>
          <a:lstStyle/>
          <a:p>
            <a:r>
              <a:rPr lang="en-US" dirty="0"/>
              <a:t>https://</a:t>
            </a:r>
            <a:r>
              <a:rPr lang="en-US" dirty="0" err="1"/>
              <a:t>www.healthline.com</a:t>
            </a:r>
            <a:r>
              <a:rPr lang="en-US" dirty="0"/>
              <a:t>/health-news/impact-of-covid-19-lockdown-on-teens-mental-health#How-to-help-anxiety-and-depression-in-teens-during-the-pandemic</a:t>
            </a:r>
          </a:p>
        </p:txBody>
      </p:sp>
    </p:spTree>
    <p:extLst>
      <p:ext uri="{BB962C8B-B14F-4D97-AF65-F5344CB8AC3E}">
        <p14:creationId xmlns:p14="http://schemas.microsoft.com/office/powerpoint/2010/main" val="3839888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C00">
            <a:alpha val="19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92895-AFBC-4B4A-9D59-B83D8D211313}"/>
              </a:ext>
            </a:extLst>
          </p:cNvPr>
          <p:cNvSpPr>
            <a:spLocks noGrp="1"/>
          </p:cNvSpPr>
          <p:nvPr>
            <p:ph type="title"/>
          </p:nvPr>
        </p:nvSpPr>
        <p:spPr>
          <a:xfrm>
            <a:off x="780677" y="850257"/>
            <a:ext cx="26888389" cy="2468205"/>
          </a:xfrm>
        </p:spPr>
        <p:txBody>
          <a:bodyPr>
            <a:normAutofit/>
          </a:bodyPr>
          <a:lstStyle/>
          <a:p>
            <a:r>
              <a:rPr lang="en-US" sz="9600" b="1" dirty="0">
                <a:solidFill>
                  <a:schemeClr val="bg1"/>
                </a:solidFill>
              </a:rPr>
              <a:t>Understanding Coronavirus</a:t>
            </a:r>
            <a:endParaRPr lang="en-US" dirty="0">
              <a:solidFill>
                <a:schemeClr val="bg1"/>
              </a:solidFill>
            </a:endParaRPr>
          </a:p>
        </p:txBody>
      </p:sp>
      <p:sp>
        <p:nvSpPr>
          <p:cNvPr id="4" name="Rectangle 3">
            <a:extLst>
              <a:ext uri="{FF2B5EF4-FFF2-40B4-BE49-F238E27FC236}">
                <a16:creationId xmlns:a16="http://schemas.microsoft.com/office/drawing/2014/main" id="{F412A134-EA9E-FA4F-B04A-7D6986648F94}"/>
              </a:ext>
            </a:extLst>
          </p:cNvPr>
          <p:cNvSpPr/>
          <p:nvPr/>
        </p:nvSpPr>
        <p:spPr>
          <a:xfrm>
            <a:off x="28336194" y="19399526"/>
            <a:ext cx="8769195" cy="1291144"/>
          </a:xfrm>
          <a:prstGeom prst="rect">
            <a:avLst/>
          </a:prstGeom>
        </p:spPr>
        <p:txBody>
          <a:bodyPr wrap="square">
            <a:noAutofit/>
          </a:bodyPr>
          <a:lstStyle/>
          <a:p>
            <a:pPr>
              <a:spcAft>
                <a:spcPts val="800"/>
              </a:spcAft>
              <a:defRPr/>
            </a:pPr>
            <a:r>
              <a:rPr lang="en-US" altLang="en-US" sz="2400" dirty="0">
                <a:solidFill>
                  <a:schemeClr val="bg1"/>
                </a:solidFill>
                <a:ea typeface="Arial" charset="0"/>
              </a:rPr>
              <a:t>USC Mark and Mary Stevens  Neuroimaging and Informatics Institute</a:t>
            </a:r>
          </a:p>
          <a:p>
            <a:pPr>
              <a:spcAft>
                <a:spcPts val="800"/>
              </a:spcAft>
              <a:defRPr/>
            </a:pPr>
            <a:r>
              <a:rPr lang="en-US" altLang="en-US" sz="2400" dirty="0">
                <a:solidFill>
                  <a:schemeClr val="bg1"/>
                </a:solidFill>
                <a:ea typeface="Arial" charset="0"/>
              </a:rPr>
              <a:t>USC Laboratory of Neuroimaging</a:t>
            </a:r>
          </a:p>
          <a:p>
            <a:pPr>
              <a:spcAft>
                <a:spcPts val="80"/>
              </a:spcAft>
              <a:defRPr/>
            </a:pPr>
            <a:r>
              <a:rPr lang="en-US" sz="2400" b="1" dirty="0" err="1">
                <a:solidFill>
                  <a:schemeClr val="bg1"/>
                </a:solidFill>
              </a:rPr>
              <a:t>loni.usc.edu</a:t>
            </a:r>
            <a:endParaRPr lang="en-US" sz="2400" b="1" dirty="0">
              <a:solidFill>
                <a:schemeClr val="bg1"/>
              </a:solidFill>
            </a:endParaRPr>
          </a:p>
          <a:p>
            <a:pPr>
              <a:spcAft>
                <a:spcPts val="80"/>
              </a:spcAft>
              <a:defRPr/>
            </a:pPr>
            <a:endParaRPr lang="en-US" altLang="en-US" sz="2400" dirty="0">
              <a:solidFill>
                <a:schemeClr val="bg1"/>
              </a:solidFill>
              <a:ea typeface="Arial" charset="0"/>
            </a:endParaRPr>
          </a:p>
        </p:txBody>
      </p:sp>
      <p:sp>
        <p:nvSpPr>
          <p:cNvPr id="5" name="TextBox 4">
            <a:extLst>
              <a:ext uri="{FF2B5EF4-FFF2-40B4-BE49-F238E27FC236}">
                <a16:creationId xmlns:a16="http://schemas.microsoft.com/office/drawing/2014/main" id="{216D516E-8D6C-444A-B3D8-EC9DB4A7DEC7}"/>
              </a:ext>
            </a:extLst>
          </p:cNvPr>
          <p:cNvSpPr txBox="1"/>
          <p:nvPr/>
        </p:nvSpPr>
        <p:spPr>
          <a:xfrm>
            <a:off x="780677" y="5054436"/>
            <a:ext cx="34271323" cy="9910405"/>
          </a:xfrm>
          <a:prstGeom prst="rect">
            <a:avLst/>
          </a:prstGeom>
          <a:noFill/>
        </p:spPr>
        <p:txBody>
          <a:bodyPr wrap="square" rtlCol="0">
            <a:spAutoFit/>
          </a:bodyPr>
          <a:lstStyle/>
          <a:p>
            <a:endParaRPr lang="en-US" sz="6600" dirty="0">
              <a:solidFill>
                <a:schemeClr val="tx1">
                  <a:lumMod val="75000"/>
                </a:schemeClr>
              </a:solidFill>
            </a:endParaRPr>
          </a:p>
          <a:p>
            <a:endParaRPr lang="en-US" sz="6600" dirty="0">
              <a:solidFill>
                <a:schemeClr val="tx1">
                  <a:lumMod val="75000"/>
                </a:schemeClr>
              </a:solidFill>
            </a:endParaRPr>
          </a:p>
          <a:p>
            <a:r>
              <a:rPr lang="en-US" sz="8800" b="1" dirty="0">
                <a:solidFill>
                  <a:srgbClr val="C00000"/>
                </a:solidFill>
              </a:rPr>
              <a:t>Why is COVID-19 mild for some, but deadly for others?</a:t>
            </a:r>
            <a:endParaRPr lang="en-US" sz="8800" u="sng" dirty="0">
              <a:solidFill>
                <a:srgbClr val="C00000"/>
              </a:solidFill>
            </a:endParaRPr>
          </a:p>
          <a:p>
            <a:endParaRPr lang="en-US" sz="6600" dirty="0">
              <a:solidFill>
                <a:schemeClr val="tx1">
                  <a:lumMod val="75000"/>
                </a:schemeClr>
              </a:solidFill>
            </a:endParaRPr>
          </a:p>
          <a:p>
            <a:endParaRPr lang="en-US" sz="6600" dirty="0">
              <a:solidFill>
                <a:schemeClr val="tx1">
                  <a:lumMod val="75000"/>
                </a:schemeClr>
              </a:solidFill>
            </a:endParaRPr>
          </a:p>
          <a:p>
            <a:endParaRPr lang="en-US" sz="6600" dirty="0">
              <a:solidFill>
                <a:schemeClr val="tx1">
                  <a:lumMod val="75000"/>
                </a:schemeClr>
              </a:solidFill>
            </a:endParaRPr>
          </a:p>
          <a:p>
            <a:r>
              <a:rPr lang="en-US" sz="8800" u="sng" dirty="0">
                <a:solidFill>
                  <a:srgbClr val="A80000"/>
                </a:solidFill>
              </a:rPr>
              <a:t>Goals:</a:t>
            </a:r>
          </a:p>
          <a:p>
            <a:r>
              <a:rPr lang="en-US" sz="6600" dirty="0"/>
              <a:t>Summarize findings include associations between ABO blood type and higher infection susceptibility and severe outcomes, including death. </a:t>
            </a:r>
            <a:endParaRPr lang="en-US" sz="6600" dirty="0">
              <a:solidFill>
                <a:schemeClr val="tx1">
                  <a:lumMod val="75000"/>
                </a:schemeClr>
              </a:solidFill>
            </a:endParaRPr>
          </a:p>
        </p:txBody>
      </p:sp>
    </p:spTree>
    <p:extLst>
      <p:ext uri="{BB962C8B-B14F-4D97-AF65-F5344CB8AC3E}">
        <p14:creationId xmlns:p14="http://schemas.microsoft.com/office/powerpoint/2010/main" val="4034477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00">
            <a:alpha val="19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92895-AFBC-4B4A-9D59-B83D8D211313}"/>
              </a:ext>
            </a:extLst>
          </p:cNvPr>
          <p:cNvSpPr>
            <a:spLocks noGrp="1"/>
          </p:cNvSpPr>
          <p:nvPr>
            <p:ph type="title"/>
          </p:nvPr>
        </p:nvSpPr>
        <p:spPr>
          <a:xfrm>
            <a:off x="1188720" y="579795"/>
            <a:ext cx="29123640" cy="2468205"/>
          </a:xfrm>
        </p:spPr>
        <p:txBody>
          <a:bodyPr>
            <a:normAutofit/>
          </a:bodyPr>
          <a:lstStyle/>
          <a:p>
            <a:r>
              <a:rPr lang="en-US" sz="9600" b="1" dirty="0">
                <a:solidFill>
                  <a:schemeClr val="bg1"/>
                </a:solidFill>
              </a:rPr>
              <a:t>Risk Factors</a:t>
            </a:r>
            <a:endParaRPr lang="en-US" dirty="0">
              <a:solidFill>
                <a:schemeClr val="bg1"/>
              </a:solidFill>
            </a:endParaRPr>
          </a:p>
        </p:txBody>
      </p:sp>
      <p:sp>
        <p:nvSpPr>
          <p:cNvPr id="6" name="Rectangle 5">
            <a:extLst>
              <a:ext uri="{FF2B5EF4-FFF2-40B4-BE49-F238E27FC236}">
                <a16:creationId xmlns:a16="http://schemas.microsoft.com/office/drawing/2014/main" id="{9DA62AB4-997F-AC41-B081-923183123041}"/>
              </a:ext>
            </a:extLst>
          </p:cNvPr>
          <p:cNvSpPr/>
          <p:nvPr/>
        </p:nvSpPr>
        <p:spPr>
          <a:xfrm>
            <a:off x="28336194" y="19399526"/>
            <a:ext cx="8769195" cy="1291144"/>
          </a:xfrm>
          <a:prstGeom prst="rect">
            <a:avLst/>
          </a:prstGeom>
        </p:spPr>
        <p:txBody>
          <a:bodyPr wrap="square">
            <a:noAutofit/>
          </a:bodyPr>
          <a:lstStyle/>
          <a:p>
            <a:pPr>
              <a:spcAft>
                <a:spcPts val="800"/>
              </a:spcAft>
              <a:defRPr/>
            </a:pPr>
            <a:r>
              <a:rPr lang="en-US" altLang="en-US" sz="2400" dirty="0">
                <a:solidFill>
                  <a:schemeClr val="bg1"/>
                </a:solidFill>
                <a:ea typeface="Arial" charset="0"/>
              </a:rPr>
              <a:t>USC Mark and Mary Stevens  Neuroimaging and Informatics Institute</a:t>
            </a:r>
          </a:p>
          <a:p>
            <a:pPr>
              <a:spcAft>
                <a:spcPts val="800"/>
              </a:spcAft>
              <a:defRPr/>
            </a:pPr>
            <a:r>
              <a:rPr lang="en-US" altLang="en-US" sz="2400" dirty="0">
                <a:solidFill>
                  <a:schemeClr val="bg1"/>
                </a:solidFill>
                <a:ea typeface="Arial" charset="0"/>
              </a:rPr>
              <a:t>USC Laboratory of Neuroimaging</a:t>
            </a:r>
          </a:p>
          <a:p>
            <a:pPr>
              <a:spcAft>
                <a:spcPts val="80"/>
              </a:spcAft>
              <a:defRPr/>
            </a:pPr>
            <a:r>
              <a:rPr lang="en-US" sz="2400" b="1" dirty="0" err="1">
                <a:solidFill>
                  <a:schemeClr val="bg1"/>
                </a:solidFill>
              </a:rPr>
              <a:t>loni.usc.edu</a:t>
            </a:r>
            <a:endParaRPr lang="en-US" sz="2400" b="1" dirty="0">
              <a:solidFill>
                <a:schemeClr val="bg1"/>
              </a:solidFill>
            </a:endParaRPr>
          </a:p>
          <a:p>
            <a:pPr>
              <a:spcAft>
                <a:spcPts val="80"/>
              </a:spcAft>
              <a:defRPr/>
            </a:pPr>
            <a:endParaRPr lang="en-US" altLang="en-US" sz="2400" dirty="0">
              <a:solidFill>
                <a:schemeClr val="bg1"/>
              </a:solidFill>
              <a:ea typeface="Arial" charset="0"/>
            </a:endParaRPr>
          </a:p>
        </p:txBody>
      </p:sp>
      <p:sp>
        <p:nvSpPr>
          <p:cNvPr id="3" name="Rectangle 2">
            <a:extLst>
              <a:ext uri="{FF2B5EF4-FFF2-40B4-BE49-F238E27FC236}">
                <a16:creationId xmlns:a16="http://schemas.microsoft.com/office/drawing/2014/main" id="{A3184F9E-30EB-E24C-AD4E-0AFCE2625512}"/>
              </a:ext>
            </a:extLst>
          </p:cNvPr>
          <p:cNvSpPr/>
          <p:nvPr/>
        </p:nvSpPr>
        <p:spPr>
          <a:xfrm>
            <a:off x="4116618" y="5046302"/>
            <a:ext cx="15906061" cy="5632311"/>
          </a:xfrm>
          <a:prstGeom prst="rect">
            <a:avLst/>
          </a:prstGeom>
        </p:spPr>
        <p:txBody>
          <a:bodyPr wrap="square">
            <a:spAutoFit/>
          </a:bodyPr>
          <a:lstStyle/>
          <a:p>
            <a:pPr marL="1143000" indent="-1143000" algn="ctr">
              <a:buAutoNum type="arabicPeriod"/>
            </a:pPr>
            <a:r>
              <a:rPr lang="en-US" sz="7200" dirty="0">
                <a:solidFill>
                  <a:srgbClr val="2A2A2A"/>
                </a:solidFill>
                <a:ea typeface="Times New Roman" panose="02020603050405020304" pitchFamily="18" charset="0"/>
                <a:cs typeface="Times New Roman" panose="02020603050405020304" pitchFamily="18" charset="0"/>
              </a:rPr>
              <a:t>Nonmodifiable risk factors</a:t>
            </a:r>
          </a:p>
          <a:p>
            <a:pPr marL="857250" indent="-857250" algn="ctr">
              <a:buFont typeface="Arial" panose="020B0604020202020204" pitchFamily="34" charset="0"/>
              <a:buChar char="•"/>
            </a:pPr>
            <a:r>
              <a:rPr lang="en-US" sz="7200" dirty="0">
                <a:solidFill>
                  <a:srgbClr val="2A2A2A"/>
                </a:solidFill>
                <a:ea typeface="Times New Roman" panose="02020603050405020304" pitchFamily="18" charset="0"/>
                <a:cs typeface="Times New Roman" panose="02020603050405020304" pitchFamily="18" charset="0"/>
              </a:rPr>
              <a:t>Innate traits, such as ethnicity, age, gender and blood types.</a:t>
            </a:r>
          </a:p>
          <a:p>
            <a:endParaRPr lang="en-US" sz="7200" dirty="0">
              <a:solidFill>
                <a:srgbClr val="2A2A2A"/>
              </a:solidFill>
              <a:ea typeface="Times New Roman" panose="02020603050405020304" pitchFamily="18" charset="0"/>
              <a:cs typeface="Times New Roman" panose="02020603050405020304" pitchFamily="18" charset="0"/>
            </a:endParaRPr>
          </a:p>
          <a:p>
            <a:endParaRPr lang="en-US" sz="7200" dirty="0">
              <a:solidFill>
                <a:srgbClr val="2A2A2A"/>
              </a:solidFill>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3F65299E-071F-E148-A715-010238651BB2}"/>
              </a:ext>
            </a:extLst>
          </p:cNvPr>
          <p:cNvSpPr/>
          <p:nvPr/>
        </p:nvSpPr>
        <p:spPr>
          <a:xfrm>
            <a:off x="5242466" y="19545883"/>
            <a:ext cx="21016147" cy="1938992"/>
          </a:xfrm>
          <a:prstGeom prst="rect">
            <a:avLst/>
          </a:prstGeom>
        </p:spPr>
        <p:txBody>
          <a:bodyPr wrap="square">
            <a:spAutoFit/>
          </a:bodyPr>
          <a:lstStyle/>
          <a:p>
            <a:pPr marL="457200" indent="-457200">
              <a:buFontTx/>
              <a:buAutoNum type="arabicPeriod"/>
            </a:pPr>
            <a:r>
              <a:rPr lang="en-US" sz="2400" b="1" dirty="0" err="1"/>
              <a:t>Patanavanich</a:t>
            </a:r>
            <a:r>
              <a:rPr lang="en-US" sz="2400" b="1" dirty="0"/>
              <a:t>, R., &amp; Glantz, S. A. (2020). Smoking Is Associated With COVID-19 Progression: A Meta-analysis. </a:t>
            </a:r>
            <a:r>
              <a:rPr lang="en-US" sz="2400" b="1" i="1" dirty="0"/>
              <a:t>Nicotine &amp; Tobacco Research</a:t>
            </a:r>
            <a:r>
              <a:rPr lang="en-US" sz="2400" b="1" dirty="0"/>
              <a:t>, </a:t>
            </a:r>
            <a:r>
              <a:rPr lang="en-US" sz="2400" b="1" i="1" dirty="0"/>
              <a:t>22</a:t>
            </a:r>
            <a:r>
              <a:rPr lang="en-US" sz="2400" b="1" dirty="0"/>
              <a:t>(9), 1653–1656. https://</a:t>
            </a:r>
            <a:r>
              <a:rPr lang="en-US" sz="2400" b="1" dirty="0" err="1"/>
              <a:t>doi.org</a:t>
            </a:r>
            <a:r>
              <a:rPr lang="en-US" sz="2400" b="1" dirty="0"/>
              <a:t>/10.1093/</a:t>
            </a:r>
            <a:r>
              <a:rPr lang="en-US" sz="2400" b="1" dirty="0" err="1"/>
              <a:t>ntr</a:t>
            </a:r>
            <a:r>
              <a:rPr lang="en-US" sz="2400" b="1" dirty="0"/>
              <a:t>/ntaa082</a:t>
            </a:r>
          </a:p>
          <a:p>
            <a:pPr marL="457200" indent="-457200">
              <a:buFontTx/>
              <a:buAutoNum type="arabicPeriod"/>
            </a:pPr>
            <a:r>
              <a:rPr lang="en-US" sz="2400" b="1" dirty="0"/>
              <a:t>https://</a:t>
            </a:r>
            <a:r>
              <a:rPr lang="en-US" sz="2400" b="1" dirty="0" err="1"/>
              <a:t>covid.cdc.gov</a:t>
            </a:r>
            <a:r>
              <a:rPr lang="en-US" sz="2400" b="1" dirty="0"/>
              <a:t>/</a:t>
            </a:r>
            <a:r>
              <a:rPr lang="en-US" sz="2400" b="1" dirty="0" err="1"/>
              <a:t>covid</a:t>
            </a:r>
            <a:r>
              <a:rPr lang="en-US" sz="2400" b="1" dirty="0"/>
              <a:t>-data-tracker/?</a:t>
            </a:r>
            <a:r>
              <a:rPr lang="en-US" sz="2400" b="1" dirty="0" err="1"/>
              <a:t>CDC_AA_refVal</a:t>
            </a:r>
            <a:r>
              <a:rPr lang="en-US" sz="2400" b="1" dirty="0"/>
              <a:t>=https%3A%2F%2Fwww.cdc.gov%2Fcoronavirus%2F2019-ncov%2Fcases-updates%2Fcases-in-us.html#cases_casesper100klast7days</a:t>
            </a:r>
          </a:p>
          <a:p>
            <a:pPr marL="457200" indent="-457200">
              <a:buAutoNum type="arabicPeriod"/>
            </a:pPr>
            <a:endParaRPr lang="en-US" sz="2400" b="1" dirty="0"/>
          </a:p>
        </p:txBody>
      </p:sp>
      <p:pic>
        <p:nvPicPr>
          <p:cNvPr id="7" name="Picture 6">
            <a:extLst>
              <a:ext uri="{FF2B5EF4-FFF2-40B4-BE49-F238E27FC236}">
                <a16:creationId xmlns:a16="http://schemas.microsoft.com/office/drawing/2014/main" id="{D1E1F785-EDC4-A640-BA8C-5513B82D58EA}"/>
              </a:ext>
            </a:extLst>
          </p:cNvPr>
          <p:cNvPicPr>
            <a:picLocks noChangeAspect="1"/>
          </p:cNvPicPr>
          <p:nvPr/>
        </p:nvPicPr>
        <p:blipFill>
          <a:blip r:embed="rId3"/>
          <a:stretch>
            <a:fillRect/>
          </a:stretch>
        </p:blipFill>
        <p:spPr>
          <a:xfrm>
            <a:off x="522007" y="11171991"/>
            <a:ext cx="11547642" cy="6783230"/>
          </a:xfrm>
          <a:prstGeom prst="rect">
            <a:avLst/>
          </a:prstGeom>
        </p:spPr>
      </p:pic>
      <p:pic>
        <p:nvPicPr>
          <p:cNvPr id="9" name="Picture 8">
            <a:extLst>
              <a:ext uri="{FF2B5EF4-FFF2-40B4-BE49-F238E27FC236}">
                <a16:creationId xmlns:a16="http://schemas.microsoft.com/office/drawing/2014/main" id="{5C4A009D-BC95-5C42-B59E-87F1FFF8B1C6}"/>
              </a:ext>
            </a:extLst>
          </p:cNvPr>
          <p:cNvPicPr>
            <a:picLocks noChangeAspect="1"/>
          </p:cNvPicPr>
          <p:nvPr/>
        </p:nvPicPr>
        <p:blipFill>
          <a:blip r:embed="rId4"/>
          <a:stretch>
            <a:fillRect/>
          </a:stretch>
        </p:blipFill>
        <p:spPr>
          <a:xfrm>
            <a:off x="12069649" y="11171991"/>
            <a:ext cx="11680870" cy="6783231"/>
          </a:xfrm>
          <a:prstGeom prst="rect">
            <a:avLst/>
          </a:prstGeom>
        </p:spPr>
      </p:pic>
      <p:pic>
        <p:nvPicPr>
          <p:cNvPr id="10" name="Picture 9" descr="Chart&#10;&#10;Description automatically generated">
            <a:extLst>
              <a:ext uri="{FF2B5EF4-FFF2-40B4-BE49-F238E27FC236}">
                <a16:creationId xmlns:a16="http://schemas.microsoft.com/office/drawing/2014/main" id="{358A10F3-92D7-7B41-90ED-8438092BFBFC}"/>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4435588" y="11042429"/>
            <a:ext cx="12505817" cy="6912792"/>
          </a:xfrm>
          <a:prstGeom prst="rect">
            <a:avLst/>
          </a:prstGeom>
        </p:spPr>
      </p:pic>
      <p:sp>
        <p:nvSpPr>
          <p:cNvPr id="5" name="TextBox 4">
            <a:extLst>
              <a:ext uri="{FF2B5EF4-FFF2-40B4-BE49-F238E27FC236}">
                <a16:creationId xmlns:a16="http://schemas.microsoft.com/office/drawing/2014/main" id="{627A3DD6-12E8-9642-BBA5-0218D17A744F}"/>
              </a:ext>
            </a:extLst>
          </p:cNvPr>
          <p:cNvSpPr txBox="1"/>
          <p:nvPr/>
        </p:nvSpPr>
        <p:spPr>
          <a:xfrm>
            <a:off x="23716917" y="4492305"/>
            <a:ext cx="13190886" cy="6740307"/>
          </a:xfrm>
          <a:prstGeom prst="rect">
            <a:avLst/>
          </a:prstGeom>
          <a:noFill/>
        </p:spPr>
        <p:txBody>
          <a:bodyPr wrap="square" rtlCol="0">
            <a:spAutoFit/>
          </a:bodyPr>
          <a:lstStyle/>
          <a:p>
            <a:pPr algn="ctr"/>
            <a:r>
              <a:rPr lang="en-US" sz="7200" dirty="0"/>
              <a:t>2.</a:t>
            </a:r>
            <a:r>
              <a:rPr lang="en-US" sz="7200" dirty="0">
                <a:solidFill>
                  <a:srgbClr val="2A2A2A"/>
                </a:solidFill>
                <a:ea typeface="Times New Roman" panose="02020603050405020304" pitchFamily="18" charset="0"/>
                <a:cs typeface="Times New Roman" panose="02020603050405020304" pitchFamily="18" charset="0"/>
              </a:rPr>
              <a:t> Modifiable risk factors</a:t>
            </a:r>
          </a:p>
          <a:p>
            <a:pPr marL="857250" indent="-857250" algn="ctr">
              <a:buFont typeface="Arial" panose="020B0604020202020204" pitchFamily="34" charset="0"/>
              <a:buChar char="•"/>
            </a:pPr>
            <a:r>
              <a:rPr lang="en-US" sz="7200" dirty="0">
                <a:solidFill>
                  <a:srgbClr val="2A2A2A"/>
                </a:solidFill>
                <a:ea typeface="Times New Roman" panose="02020603050405020304" pitchFamily="18" charset="0"/>
                <a:cs typeface="Times New Roman" panose="02020603050405020304" pitchFamily="18" charset="0"/>
              </a:rPr>
              <a:t>Can be controlled, manipulated or treated through intervention or lifestyle changes, such as smoking.</a:t>
            </a:r>
          </a:p>
          <a:p>
            <a:endParaRPr lang="en-US" sz="7200" dirty="0"/>
          </a:p>
        </p:txBody>
      </p:sp>
    </p:spTree>
    <p:extLst>
      <p:ext uri="{BB962C8B-B14F-4D97-AF65-F5344CB8AC3E}">
        <p14:creationId xmlns:p14="http://schemas.microsoft.com/office/powerpoint/2010/main" val="3108867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C00">
            <a:alpha val="19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92895-AFBC-4B4A-9D59-B83D8D211313}"/>
              </a:ext>
            </a:extLst>
          </p:cNvPr>
          <p:cNvSpPr>
            <a:spLocks noGrp="1"/>
          </p:cNvSpPr>
          <p:nvPr>
            <p:ph type="title"/>
          </p:nvPr>
        </p:nvSpPr>
        <p:spPr>
          <a:xfrm>
            <a:off x="1188720" y="579795"/>
            <a:ext cx="29123640" cy="2468205"/>
          </a:xfrm>
        </p:spPr>
        <p:txBody>
          <a:bodyPr>
            <a:normAutofit/>
          </a:bodyPr>
          <a:lstStyle/>
          <a:p>
            <a:r>
              <a:rPr lang="en-US" sz="9600" b="1">
                <a:solidFill>
                  <a:schemeClr val="bg1"/>
                </a:solidFill>
              </a:rPr>
              <a:t>Blood Groups</a:t>
            </a:r>
            <a:endParaRPr lang="en-US" dirty="0">
              <a:solidFill>
                <a:schemeClr val="bg1"/>
              </a:solidFill>
            </a:endParaRPr>
          </a:p>
        </p:txBody>
      </p:sp>
      <p:sp>
        <p:nvSpPr>
          <p:cNvPr id="6" name="Rectangle 5">
            <a:extLst>
              <a:ext uri="{FF2B5EF4-FFF2-40B4-BE49-F238E27FC236}">
                <a16:creationId xmlns:a16="http://schemas.microsoft.com/office/drawing/2014/main" id="{9DA62AB4-997F-AC41-B081-923183123041}"/>
              </a:ext>
            </a:extLst>
          </p:cNvPr>
          <p:cNvSpPr/>
          <p:nvPr/>
        </p:nvSpPr>
        <p:spPr>
          <a:xfrm>
            <a:off x="28336194" y="19399526"/>
            <a:ext cx="8769195" cy="1291144"/>
          </a:xfrm>
          <a:prstGeom prst="rect">
            <a:avLst/>
          </a:prstGeom>
        </p:spPr>
        <p:txBody>
          <a:bodyPr wrap="square">
            <a:noAutofit/>
          </a:bodyPr>
          <a:lstStyle/>
          <a:p>
            <a:pPr>
              <a:spcAft>
                <a:spcPts val="800"/>
              </a:spcAft>
              <a:defRPr/>
            </a:pPr>
            <a:r>
              <a:rPr lang="en-US" altLang="en-US" sz="2400">
                <a:solidFill>
                  <a:schemeClr val="bg1"/>
                </a:solidFill>
                <a:ea typeface="Arial" charset="0"/>
              </a:rPr>
              <a:t>USC Mark and Mary Stevens  Neuroimaging and Informatics Institute</a:t>
            </a:r>
          </a:p>
          <a:p>
            <a:pPr>
              <a:spcAft>
                <a:spcPts val="800"/>
              </a:spcAft>
              <a:defRPr/>
            </a:pPr>
            <a:r>
              <a:rPr lang="en-US" altLang="en-US" sz="2400">
                <a:solidFill>
                  <a:schemeClr val="bg1"/>
                </a:solidFill>
                <a:ea typeface="Arial" charset="0"/>
              </a:rPr>
              <a:t>USC Laboratory of Neuroimaging</a:t>
            </a:r>
          </a:p>
          <a:p>
            <a:pPr>
              <a:spcAft>
                <a:spcPts val="80"/>
              </a:spcAft>
              <a:defRPr/>
            </a:pPr>
            <a:r>
              <a:rPr lang="en-US" sz="2400" b="1">
                <a:solidFill>
                  <a:schemeClr val="bg1"/>
                </a:solidFill>
              </a:rPr>
              <a:t>loni.usc.edu</a:t>
            </a:r>
          </a:p>
          <a:p>
            <a:pPr>
              <a:spcAft>
                <a:spcPts val="80"/>
              </a:spcAft>
              <a:defRPr/>
            </a:pPr>
            <a:endParaRPr lang="en-US" altLang="en-US" sz="2400" dirty="0">
              <a:solidFill>
                <a:schemeClr val="bg1"/>
              </a:solidFill>
              <a:ea typeface="Arial" charset="0"/>
            </a:endParaRPr>
          </a:p>
        </p:txBody>
      </p:sp>
      <p:sp>
        <p:nvSpPr>
          <p:cNvPr id="3" name="Rectangle 2">
            <a:extLst>
              <a:ext uri="{FF2B5EF4-FFF2-40B4-BE49-F238E27FC236}">
                <a16:creationId xmlns:a16="http://schemas.microsoft.com/office/drawing/2014/main" id="{A3184F9E-30EB-E24C-AD4E-0AFCE2625512}"/>
              </a:ext>
            </a:extLst>
          </p:cNvPr>
          <p:cNvSpPr/>
          <p:nvPr/>
        </p:nvSpPr>
        <p:spPr>
          <a:xfrm>
            <a:off x="1557093" y="6058549"/>
            <a:ext cx="18858676" cy="12280285"/>
          </a:xfrm>
          <a:prstGeom prst="rect">
            <a:avLst/>
          </a:prstGeom>
        </p:spPr>
        <p:txBody>
          <a:bodyPr wrap="square">
            <a:spAutoFit/>
          </a:bodyPr>
          <a:lstStyle/>
          <a:p>
            <a:r>
              <a:rPr lang="en-US" sz="7200" dirty="0"/>
              <a:t>There are four blood groups:</a:t>
            </a:r>
          </a:p>
          <a:p>
            <a:endParaRPr lang="en-US" sz="7200" dirty="0"/>
          </a:p>
          <a:p>
            <a:r>
              <a:rPr lang="en-US" sz="7200" dirty="0"/>
              <a:t>A type blood has only A antigens on red blood cells</a:t>
            </a:r>
          </a:p>
          <a:p>
            <a:r>
              <a:rPr lang="en-US" sz="7200" dirty="0"/>
              <a:t>B type blood has only B antigens on red blood cells</a:t>
            </a:r>
          </a:p>
          <a:p>
            <a:r>
              <a:rPr lang="en-US" sz="7200" dirty="0"/>
              <a:t>AB has both A and B antigens on red blood cells</a:t>
            </a:r>
          </a:p>
          <a:p>
            <a:r>
              <a:rPr lang="en-US" sz="7200" dirty="0"/>
              <a:t>O has neither A nor B antigens on red blood cells.</a:t>
            </a:r>
          </a:p>
          <a:p>
            <a:endParaRPr lang="en-US" sz="7200" dirty="0"/>
          </a:p>
          <a:p>
            <a:endParaRPr lang="en-US" sz="7200" dirty="0">
              <a:solidFill>
                <a:srgbClr val="2A2A2A"/>
              </a:solidFill>
              <a:ea typeface="Times New Roman" panose="02020603050405020304" pitchFamily="18" charset="0"/>
              <a:cs typeface="Times New Roman" panose="02020603050405020304" pitchFamily="18" charset="0"/>
            </a:endParaRPr>
          </a:p>
          <a:p>
            <a:endParaRPr lang="en-US" sz="7200" dirty="0">
              <a:solidFill>
                <a:srgbClr val="2A2A2A"/>
              </a:solidFill>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3F65299E-071F-E148-A715-010238651BB2}"/>
              </a:ext>
            </a:extLst>
          </p:cNvPr>
          <p:cNvSpPr/>
          <p:nvPr/>
        </p:nvSpPr>
        <p:spPr>
          <a:xfrm>
            <a:off x="5242466" y="19545883"/>
            <a:ext cx="21016147" cy="830997"/>
          </a:xfrm>
          <a:prstGeom prst="rect">
            <a:avLst/>
          </a:prstGeom>
        </p:spPr>
        <p:txBody>
          <a:bodyPr wrap="square">
            <a:spAutoFit/>
          </a:bodyPr>
          <a:lstStyle/>
          <a:p>
            <a:pPr marL="457200" indent="-457200">
              <a:buAutoNum type="arabicPeriod"/>
            </a:pPr>
            <a:r>
              <a:rPr lang="en-US" sz="2400" b="1" dirty="0">
                <a:hlinkClick r:id="rId3"/>
              </a:rPr>
              <a:t>https://www.medicalnewstoday.com/articles/218285#abo-and-common-types</a:t>
            </a:r>
            <a:endParaRPr lang="en-US" sz="2400" b="1" dirty="0"/>
          </a:p>
          <a:p>
            <a:pPr marL="457200" indent="-457200">
              <a:buAutoNum type="arabicPeriod"/>
            </a:pPr>
            <a:r>
              <a:rPr lang="en-US" sz="2400" b="1" dirty="0"/>
              <a:t>https://</a:t>
            </a:r>
            <a:r>
              <a:rPr lang="en-US" sz="2400" b="1" dirty="0" err="1"/>
              <a:t>www.science.org.au</a:t>
            </a:r>
            <a:r>
              <a:rPr lang="en-US" sz="2400" b="1" dirty="0"/>
              <a:t>/curious/people-medicine/understanding-different-blood-types</a:t>
            </a:r>
          </a:p>
        </p:txBody>
      </p:sp>
      <p:pic>
        <p:nvPicPr>
          <p:cNvPr id="8" name="Picture 7" descr="Diagram&#10;&#10;Description automatically generated">
            <a:extLst>
              <a:ext uri="{FF2B5EF4-FFF2-40B4-BE49-F238E27FC236}">
                <a16:creationId xmlns:a16="http://schemas.microsoft.com/office/drawing/2014/main" id="{563333D3-B466-F54E-B725-A30D3354CA10}"/>
              </a:ext>
            </a:extLst>
          </p:cNvPr>
          <p:cNvPicPr>
            <a:picLocks noChangeAspect="1"/>
          </p:cNvPicPr>
          <p:nvPr/>
        </p:nvPicPr>
        <p:blipFill>
          <a:blip r:embed="rId4"/>
          <a:stretch>
            <a:fillRect/>
          </a:stretch>
        </p:blipFill>
        <p:spPr>
          <a:xfrm>
            <a:off x="21746786" y="4628640"/>
            <a:ext cx="13464590" cy="13038271"/>
          </a:xfrm>
          <a:prstGeom prst="rect">
            <a:avLst/>
          </a:prstGeom>
        </p:spPr>
      </p:pic>
    </p:spTree>
    <p:extLst>
      <p:ext uri="{BB962C8B-B14F-4D97-AF65-F5344CB8AC3E}">
        <p14:creationId xmlns:p14="http://schemas.microsoft.com/office/powerpoint/2010/main" val="900194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00">
            <a:alpha val="19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92895-AFBC-4B4A-9D59-B83D8D211313}"/>
              </a:ext>
            </a:extLst>
          </p:cNvPr>
          <p:cNvSpPr>
            <a:spLocks noGrp="1"/>
          </p:cNvSpPr>
          <p:nvPr>
            <p:ph type="title"/>
          </p:nvPr>
        </p:nvSpPr>
        <p:spPr>
          <a:xfrm>
            <a:off x="1188720" y="579795"/>
            <a:ext cx="29123640" cy="2468205"/>
          </a:xfrm>
        </p:spPr>
        <p:txBody>
          <a:bodyPr>
            <a:normAutofit/>
          </a:bodyPr>
          <a:lstStyle/>
          <a:p>
            <a:r>
              <a:rPr lang="en-US" sz="9600" b="1">
                <a:solidFill>
                  <a:schemeClr val="bg1"/>
                </a:solidFill>
              </a:rPr>
              <a:t>Blood Groups</a:t>
            </a:r>
            <a:endParaRPr lang="en-US" dirty="0">
              <a:solidFill>
                <a:schemeClr val="bg1"/>
              </a:solidFill>
            </a:endParaRPr>
          </a:p>
        </p:txBody>
      </p:sp>
      <p:sp>
        <p:nvSpPr>
          <p:cNvPr id="6" name="Rectangle 5">
            <a:extLst>
              <a:ext uri="{FF2B5EF4-FFF2-40B4-BE49-F238E27FC236}">
                <a16:creationId xmlns:a16="http://schemas.microsoft.com/office/drawing/2014/main" id="{9DA62AB4-997F-AC41-B081-923183123041}"/>
              </a:ext>
            </a:extLst>
          </p:cNvPr>
          <p:cNvSpPr/>
          <p:nvPr/>
        </p:nvSpPr>
        <p:spPr>
          <a:xfrm>
            <a:off x="28336194" y="19399526"/>
            <a:ext cx="8769195" cy="1291144"/>
          </a:xfrm>
          <a:prstGeom prst="rect">
            <a:avLst/>
          </a:prstGeom>
        </p:spPr>
        <p:txBody>
          <a:bodyPr wrap="square">
            <a:noAutofit/>
          </a:bodyPr>
          <a:lstStyle/>
          <a:p>
            <a:pPr>
              <a:spcAft>
                <a:spcPts val="800"/>
              </a:spcAft>
              <a:defRPr/>
            </a:pPr>
            <a:r>
              <a:rPr lang="en-US" altLang="en-US" sz="2400">
                <a:solidFill>
                  <a:schemeClr val="bg1"/>
                </a:solidFill>
                <a:ea typeface="Arial" charset="0"/>
              </a:rPr>
              <a:t>USC Mark and Mary Stevens  Neuroimaging and Informatics Institute</a:t>
            </a:r>
          </a:p>
          <a:p>
            <a:pPr>
              <a:spcAft>
                <a:spcPts val="800"/>
              </a:spcAft>
              <a:defRPr/>
            </a:pPr>
            <a:r>
              <a:rPr lang="en-US" altLang="en-US" sz="2400">
                <a:solidFill>
                  <a:schemeClr val="bg1"/>
                </a:solidFill>
                <a:ea typeface="Arial" charset="0"/>
              </a:rPr>
              <a:t>USC Laboratory of Neuroimaging</a:t>
            </a:r>
          </a:p>
          <a:p>
            <a:pPr>
              <a:spcAft>
                <a:spcPts val="80"/>
              </a:spcAft>
              <a:defRPr/>
            </a:pPr>
            <a:r>
              <a:rPr lang="en-US" sz="2400" b="1">
                <a:solidFill>
                  <a:schemeClr val="bg1"/>
                </a:solidFill>
              </a:rPr>
              <a:t>loni.usc.edu</a:t>
            </a:r>
          </a:p>
          <a:p>
            <a:pPr>
              <a:spcAft>
                <a:spcPts val="80"/>
              </a:spcAft>
              <a:defRPr/>
            </a:pPr>
            <a:endParaRPr lang="en-US" altLang="en-US" sz="2400" dirty="0">
              <a:solidFill>
                <a:schemeClr val="bg1"/>
              </a:solidFill>
              <a:ea typeface="Arial" charset="0"/>
            </a:endParaRPr>
          </a:p>
        </p:txBody>
      </p:sp>
      <p:sp>
        <p:nvSpPr>
          <p:cNvPr id="3" name="Rectangle 2">
            <a:extLst>
              <a:ext uri="{FF2B5EF4-FFF2-40B4-BE49-F238E27FC236}">
                <a16:creationId xmlns:a16="http://schemas.microsoft.com/office/drawing/2014/main" id="{A3184F9E-30EB-E24C-AD4E-0AFCE2625512}"/>
              </a:ext>
            </a:extLst>
          </p:cNvPr>
          <p:cNvSpPr/>
          <p:nvPr/>
        </p:nvSpPr>
        <p:spPr>
          <a:xfrm>
            <a:off x="684616" y="11584673"/>
            <a:ext cx="18858676" cy="6555641"/>
          </a:xfrm>
          <a:prstGeom prst="rect">
            <a:avLst/>
          </a:prstGeom>
        </p:spPr>
        <p:txBody>
          <a:bodyPr wrap="square">
            <a:spAutoFit/>
          </a:bodyPr>
          <a:lstStyle/>
          <a:p>
            <a:r>
              <a:rPr lang="en-US" sz="6000" dirty="0"/>
              <a:t>Like the ABO system, the positive or negative component of your blood type refers to molecules being present or absent on the surface of your red blood cells. The full Rh blood group system includes around 50 different red blood cell antigens, but the most important one is a protein called </a:t>
            </a:r>
            <a:r>
              <a:rPr lang="en-US" sz="6000" dirty="0" err="1"/>
              <a:t>RhD</a:t>
            </a:r>
            <a:r>
              <a:rPr lang="en-US" sz="6000" dirty="0"/>
              <a:t>. If you have the </a:t>
            </a:r>
            <a:r>
              <a:rPr lang="en-US" sz="6000" dirty="0" err="1"/>
              <a:t>RhD</a:t>
            </a:r>
            <a:r>
              <a:rPr lang="en-US" sz="6000" dirty="0"/>
              <a:t> protein on your red blood cells, you’re Rh positive. If you don’t have it, you’re Rh negative.</a:t>
            </a:r>
          </a:p>
        </p:txBody>
      </p:sp>
      <p:sp>
        <p:nvSpPr>
          <p:cNvPr id="4" name="Rectangle 3">
            <a:extLst>
              <a:ext uri="{FF2B5EF4-FFF2-40B4-BE49-F238E27FC236}">
                <a16:creationId xmlns:a16="http://schemas.microsoft.com/office/drawing/2014/main" id="{3F65299E-071F-E148-A715-010238651BB2}"/>
              </a:ext>
            </a:extLst>
          </p:cNvPr>
          <p:cNvSpPr/>
          <p:nvPr/>
        </p:nvSpPr>
        <p:spPr>
          <a:xfrm>
            <a:off x="5242466" y="19545883"/>
            <a:ext cx="21016147" cy="830997"/>
          </a:xfrm>
          <a:prstGeom prst="rect">
            <a:avLst/>
          </a:prstGeom>
        </p:spPr>
        <p:txBody>
          <a:bodyPr wrap="square">
            <a:spAutoFit/>
          </a:bodyPr>
          <a:lstStyle/>
          <a:p>
            <a:pPr marL="457200" indent="-457200">
              <a:buAutoNum type="arabicPeriod"/>
            </a:pPr>
            <a:r>
              <a:rPr lang="en-US" sz="2400" b="1" dirty="0">
                <a:hlinkClick r:id="rId3"/>
              </a:rPr>
              <a:t>https://www.medicalnewstoday.com/articles/218285#abo-and-common-types</a:t>
            </a:r>
            <a:endParaRPr lang="en-US" sz="2400" b="1" dirty="0"/>
          </a:p>
          <a:p>
            <a:pPr marL="457200" indent="-457200">
              <a:buAutoNum type="arabicPeriod"/>
            </a:pPr>
            <a:r>
              <a:rPr lang="en-US" sz="2400" b="1" dirty="0"/>
              <a:t>https://</a:t>
            </a:r>
            <a:r>
              <a:rPr lang="en-US" sz="2400" b="1" dirty="0" err="1"/>
              <a:t>www.science.org.au</a:t>
            </a:r>
            <a:r>
              <a:rPr lang="en-US" sz="2400" b="1" dirty="0"/>
              <a:t>/curious/people-medicine/understanding-different-blood-types</a:t>
            </a:r>
          </a:p>
        </p:txBody>
      </p:sp>
      <p:pic>
        <p:nvPicPr>
          <p:cNvPr id="7" name="Picture 6" descr="Shape&#10;&#10;Description automatically generated with medium confidence">
            <a:extLst>
              <a:ext uri="{FF2B5EF4-FFF2-40B4-BE49-F238E27FC236}">
                <a16:creationId xmlns:a16="http://schemas.microsoft.com/office/drawing/2014/main" id="{44BE4C64-C0EF-BD4D-A415-28FD51F764AA}"/>
              </a:ext>
            </a:extLst>
          </p:cNvPr>
          <p:cNvPicPr>
            <a:picLocks noChangeAspect="1"/>
          </p:cNvPicPr>
          <p:nvPr/>
        </p:nvPicPr>
        <p:blipFill>
          <a:blip r:embed="rId4"/>
          <a:stretch>
            <a:fillRect/>
          </a:stretch>
        </p:blipFill>
        <p:spPr>
          <a:xfrm>
            <a:off x="5660449" y="4100325"/>
            <a:ext cx="7141151" cy="7484348"/>
          </a:xfrm>
          <a:prstGeom prst="rect">
            <a:avLst/>
          </a:prstGeom>
        </p:spPr>
      </p:pic>
      <p:pic>
        <p:nvPicPr>
          <p:cNvPr id="1026" name="Picture 2" descr="Infographic showing how common different blood types are in Australia">
            <a:extLst>
              <a:ext uri="{FF2B5EF4-FFF2-40B4-BE49-F238E27FC236}">
                <a16:creationId xmlns:a16="http://schemas.microsoft.com/office/drawing/2014/main" id="{054DF33F-24E5-B149-AB8F-0304EC1BC1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24566" y="3779781"/>
            <a:ext cx="12747334" cy="14983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708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2" name="Rectangle 74">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463412" cy="210677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3" name="Rectangle 76">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3601" y="1121660"/>
            <a:ext cx="34315180" cy="6418363"/>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8E92895-AFBC-4B4A-9D59-B83D8D211313}"/>
              </a:ext>
            </a:extLst>
          </p:cNvPr>
          <p:cNvSpPr>
            <a:spLocks noGrp="1"/>
          </p:cNvSpPr>
          <p:nvPr>
            <p:ph type="title"/>
          </p:nvPr>
        </p:nvSpPr>
        <p:spPr>
          <a:xfrm>
            <a:off x="3216426" y="1802711"/>
            <a:ext cx="10939895" cy="5056251"/>
          </a:xfrm>
        </p:spPr>
        <p:txBody>
          <a:bodyPr vert="horz" lIns="91440" tIns="45720" rIns="91440" bIns="45720" rtlCol="0" anchor="ctr">
            <a:normAutofit/>
          </a:bodyPr>
          <a:lstStyle/>
          <a:p>
            <a:pPr defTabSz="914400"/>
            <a:r>
              <a:rPr lang="en-US" sz="9100" b="1" kern="1200">
                <a:solidFill>
                  <a:schemeClr val="tx1"/>
                </a:solidFill>
                <a:latin typeface="+mj-lt"/>
                <a:ea typeface="+mj-ea"/>
                <a:cs typeface="+mj-cs"/>
              </a:rPr>
              <a:t>Severe Acute Respiratory Syndrome (SARS) Infection</a:t>
            </a:r>
            <a:endParaRPr lang="en-US" sz="9100" kern="1200">
              <a:solidFill>
                <a:schemeClr val="tx1"/>
              </a:solidFill>
              <a:latin typeface="+mj-lt"/>
              <a:ea typeface="+mj-ea"/>
              <a:cs typeface="+mj-cs"/>
            </a:endParaRPr>
          </a:p>
        </p:txBody>
      </p:sp>
      <p:sp>
        <p:nvSpPr>
          <p:cNvPr id="79" name="Rectangle 78">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6919" y="3249364"/>
            <a:ext cx="393365" cy="2162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81" name="Rectangle 80">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040077" y="4302740"/>
            <a:ext cx="4494445" cy="56195"/>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1" name="Picture 10" descr="Table&#10;&#10;Description automatically generated">
            <a:extLst>
              <a:ext uri="{FF2B5EF4-FFF2-40B4-BE49-F238E27FC236}">
                <a16:creationId xmlns:a16="http://schemas.microsoft.com/office/drawing/2014/main" id="{48FD21F6-65F9-764B-AF38-A941C86561D6}"/>
              </a:ext>
            </a:extLst>
          </p:cNvPr>
          <p:cNvPicPr>
            <a:picLocks noChangeAspect="1"/>
          </p:cNvPicPr>
          <p:nvPr/>
        </p:nvPicPr>
        <p:blipFill>
          <a:blip r:embed="rId3"/>
          <a:stretch>
            <a:fillRect/>
          </a:stretch>
        </p:blipFill>
        <p:spPr>
          <a:xfrm>
            <a:off x="3468368" y="8398994"/>
            <a:ext cx="30798285" cy="10702398"/>
          </a:xfrm>
          <a:prstGeom prst="rect">
            <a:avLst/>
          </a:prstGeom>
        </p:spPr>
      </p:pic>
      <p:sp>
        <p:nvSpPr>
          <p:cNvPr id="4" name="Rectangle 3">
            <a:extLst>
              <a:ext uri="{FF2B5EF4-FFF2-40B4-BE49-F238E27FC236}">
                <a16:creationId xmlns:a16="http://schemas.microsoft.com/office/drawing/2014/main" id="{3F65299E-071F-E148-A715-010238651BB2}"/>
              </a:ext>
            </a:extLst>
          </p:cNvPr>
          <p:cNvSpPr/>
          <p:nvPr/>
        </p:nvSpPr>
        <p:spPr>
          <a:xfrm>
            <a:off x="5242466" y="19545883"/>
            <a:ext cx="21016147" cy="369332"/>
          </a:xfrm>
          <a:prstGeom prst="rect">
            <a:avLst/>
          </a:prstGeom>
        </p:spPr>
        <p:txBody>
          <a:bodyPr wrap="square">
            <a:spAutoFit/>
          </a:bodyPr>
          <a:lstStyle/>
          <a:p>
            <a:pPr marL="457200" indent="-457200">
              <a:spcAft>
                <a:spcPts val="600"/>
              </a:spcAft>
              <a:buAutoNum type="arabicPeriod"/>
            </a:pPr>
            <a:r>
              <a:rPr lang="en-US" dirty="0"/>
              <a:t>Caldaria, Antonio et al. “COVID-19 and SARS: Differences and similarities.” </a:t>
            </a:r>
            <a:r>
              <a:rPr lang="en-US" i="1" dirty="0"/>
              <a:t>Dermatologic therapy</a:t>
            </a:r>
            <a:r>
              <a:rPr lang="en-US" dirty="0"/>
              <a:t> vol. 33,4 (2020): e13395. doi:10.1111/dth.13395</a:t>
            </a:r>
            <a:endParaRPr lang="en-US" sz="2400" b="1" dirty="0"/>
          </a:p>
        </p:txBody>
      </p:sp>
      <p:sp>
        <p:nvSpPr>
          <p:cNvPr id="5" name="Rectangle 4">
            <a:extLst>
              <a:ext uri="{FF2B5EF4-FFF2-40B4-BE49-F238E27FC236}">
                <a16:creationId xmlns:a16="http://schemas.microsoft.com/office/drawing/2014/main" id="{EAFE9533-B861-6941-B64E-3240C9753532}"/>
              </a:ext>
            </a:extLst>
          </p:cNvPr>
          <p:cNvSpPr/>
          <p:nvPr/>
        </p:nvSpPr>
        <p:spPr>
          <a:xfrm>
            <a:off x="15859922" y="1802711"/>
            <a:ext cx="19393029" cy="4785926"/>
          </a:xfrm>
          <a:prstGeom prst="rect">
            <a:avLst/>
          </a:prstGeom>
        </p:spPr>
        <p:txBody>
          <a:bodyPr wrap="square">
            <a:spAutoFit/>
          </a:bodyPr>
          <a:lstStyle/>
          <a:p>
            <a:pPr>
              <a:spcAft>
                <a:spcPts val="600"/>
              </a:spcAft>
            </a:pPr>
            <a:r>
              <a:rPr lang="en-US" sz="6000" dirty="0">
                <a:solidFill>
                  <a:srgbClr val="231F20"/>
                </a:solidFill>
              </a:rPr>
              <a:t>1. The global SARS outbreak lasted from late 2002 to mid-2003.</a:t>
            </a:r>
          </a:p>
          <a:p>
            <a:pPr>
              <a:spcAft>
                <a:spcPts val="600"/>
              </a:spcAft>
            </a:pPr>
            <a:r>
              <a:rPr lang="en-US" sz="6000" dirty="0"/>
              <a:t>2. Both </a:t>
            </a:r>
            <a:r>
              <a:rPr lang="en-US" sz="6000" b="1" dirty="0"/>
              <a:t>COVID</a:t>
            </a:r>
            <a:r>
              <a:rPr lang="en-US" sz="6000" dirty="0"/>
              <a:t>-</a:t>
            </a:r>
            <a:r>
              <a:rPr lang="en-US" sz="6000" b="1" dirty="0"/>
              <a:t>19</a:t>
            </a:r>
            <a:r>
              <a:rPr lang="en-US" sz="6000" dirty="0"/>
              <a:t> and </a:t>
            </a:r>
            <a:r>
              <a:rPr lang="en-US" sz="6000" b="1" dirty="0"/>
              <a:t>SARS</a:t>
            </a:r>
            <a:r>
              <a:rPr lang="en-US" sz="6000" dirty="0"/>
              <a:t> are caused by coronaviruses. The virus that causes </a:t>
            </a:r>
            <a:r>
              <a:rPr lang="en-US" sz="6000" b="1" dirty="0"/>
              <a:t>SARS</a:t>
            </a:r>
            <a:r>
              <a:rPr lang="en-US" sz="6000" dirty="0"/>
              <a:t> is known as </a:t>
            </a:r>
            <a:r>
              <a:rPr lang="en-US" sz="6000" b="1" dirty="0"/>
              <a:t>SARS</a:t>
            </a:r>
            <a:r>
              <a:rPr lang="en-US" sz="6000" dirty="0"/>
              <a:t>-</a:t>
            </a:r>
            <a:r>
              <a:rPr lang="en-US" sz="6000" dirty="0" err="1"/>
              <a:t>CoV</a:t>
            </a:r>
            <a:r>
              <a:rPr lang="en-US" sz="6000" dirty="0"/>
              <a:t>, while the virus that causes </a:t>
            </a:r>
            <a:r>
              <a:rPr lang="en-US" sz="6000" b="1" dirty="0"/>
              <a:t>COVID</a:t>
            </a:r>
            <a:r>
              <a:rPr lang="en-US" sz="6000" dirty="0"/>
              <a:t>-</a:t>
            </a:r>
            <a:r>
              <a:rPr lang="en-US" sz="6000" b="1" dirty="0"/>
              <a:t>19</a:t>
            </a:r>
            <a:r>
              <a:rPr lang="en-US" sz="6000" dirty="0"/>
              <a:t> is known as </a:t>
            </a:r>
            <a:r>
              <a:rPr lang="en-US" sz="6000" b="1" dirty="0"/>
              <a:t>SARS</a:t>
            </a:r>
            <a:r>
              <a:rPr lang="en-US" sz="6000" dirty="0"/>
              <a:t>-CoV-2. </a:t>
            </a:r>
          </a:p>
        </p:txBody>
      </p:sp>
    </p:spTree>
    <p:extLst>
      <p:ext uri="{BB962C8B-B14F-4D97-AF65-F5344CB8AC3E}">
        <p14:creationId xmlns:p14="http://schemas.microsoft.com/office/powerpoint/2010/main" val="3129437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960225" y="1170337"/>
            <a:ext cx="6759341" cy="1027081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8E92895-AFBC-4B4A-9D59-B83D8D211313}"/>
              </a:ext>
            </a:extLst>
          </p:cNvPr>
          <p:cNvSpPr>
            <a:spLocks noGrp="1"/>
          </p:cNvSpPr>
          <p:nvPr>
            <p:ph type="title"/>
          </p:nvPr>
        </p:nvSpPr>
        <p:spPr>
          <a:xfrm>
            <a:off x="2971237" y="3699008"/>
            <a:ext cx="8202514" cy="5471753"/>
          </a:xfrm>
        </p:spPr>
        <p:txBody>
          <a:bodyPr vert="horz" lIns="91440" tIns="45720" rIns="91440" bIns="45720" rtlCol="0" anchor="ctr">
            <a:normAutofit/>
          </a:bodyPr>
          <a:lstStyle/>
          <a:p>
            <a:pPr algn="ctr" defTabSz="914400"/>
            <a:r>
              <a:rPr lang="en-US" sz="7600" b="1" kern="1200" dirty="0">
                <a:solidFill>
                  <a:srgbClr val="FFFFFF"/>
                </a:solidFill>
                <a:latin typeface="+mj-lt"/>
                <a:ea typeface="+mj-ea"/>
                <a:cs typeface="+mj-cs"/>
              </a:rPr>
              <a:t>Blood Types Related to Severe Acute Respiratory Syndrome (SARS) Infection</a:t>
            </a:r>
            <a:endParaRPr lang="en-US" sz="7600" kern="1200" dirty="0">
              <a:solidFill>
                <a:srgbClr val="FFFFFF"/>
              </a:solidFill>
              <a:latin typeface="+mj-lt"/>
              <a:ea typeface="+mj-ea"/>
              <a:cs typeface="+mj-cs"/>
            </a:endParaRPr>
          </a:p>
        </p:txBody>
      </p:sp>
      <p:sp>
        <p:nvSpPr>
          <p:cNvPr id="3" name="Rectangle 2">
            <a:extLst>
              <a:ext uri="{FF2B5EF4-FFF2-40B4-BE49-F238E27FC236}">
                <a16:creationId xmlns:a16="http://schemas.microsoft.com/office/drawing/2014/main" id="{A3184F9E-30EB-E24C-AD4E-0AFCE2625512}"/>
              </a:ext>
            </a:extLst>
          </p:cNvPr>
          <p:cNvSpPr/>
          <p:nvPr/>
        </p:nvSpPr>
        <p:spPr>
          <a:xfrm>
            <a:off x="2971233" y="10306928"/>
            <a:ext cx="8202518" cy="7456744"/>
          </a:xfrm>
          <a:prstGeom prst="rect">
            <a:avLst/>
          </a:prstGeom>
        </p:spPr>
        <p:txBody>
          <a:bodyPr vert="horz" lIns="91440" tIns="45720" rIns="91440" bIns="45720" rtlCol="0">
            <a:normAutofit/>
          </a:bodyPr>
          <a:lstStyle/>
          <a:p>
            <a:pPr marL="857250" indent="-228600">
              <a:lnSpc>
                <a:spcPct val="90000"/>
              </a:lnSpc>
              <a:spcAft>
                <a:spcPts val="600"/>
              </a:spcAft>
              <a:buFont typeface="Arial" panose="020B0604020202020204" pitchFamily="34" charset="0"/>
              <a:buChar char="•"/>
            </a:pPr>
            <a:r>
              <a:rPr lang="en-US" sz="4900"/>
              <a:t>Individuals with type O blood seemed to be less likely to become infected compared to non-blood type O individuals.</a:t>
            </a:r>
          </a:p>
        </p:txBody>
      </p:sp>
      <p:pic>
        <p:nvPicPr>
          <p:cNvPr id="1026" name="Picture 2" descr="Table&#10;&#10;Description automatically generated">
            <a:extLst>
              <a:ext uri="{FF2B5EF4-FFF2-40B4-BE49-F238E27FC236}">
                <a16:creationId xmlns:a16="http://schemas.microsoft.com/office/drawing/2014/main" id="{B4645CCD-B234-544D-9BF7-2B0E6BF9C06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045258" y="4929399"/>
            <a:ext cx="21213667" cy="128342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DA62AB4-997F-AC41-B081-923183123041}"/>
              </a:ext>
            </a:extLst>
          </p:cNvPr>
          <p:cNvSpPr/>
          <p:nvPr/>
        </p:nvSpPr>
        <p:spPr>
          <a:xfrm>
            <a:off x="28336194" y="19399526"/>
            <a:ext cx="8769195" cy="1291144"/>
          </a:xfrm>
          <a:prstGeom prst="rect">
            <a:avLst/>
          </a:prstGeom>
        </p:spPr>
        <p:txBody>
          <a:bodyPr wrap="square">
            <a:noAutofit/>
          </a:bodyPr>
          <a:lstStyle/>
          <a:p>
            <a:pPr>
              <a:spcAft>
                <a:spcPts val="800"/>
              </a:spcAft>
              <a:defRPr/>
            </a:pPr>
            <a:r>
              <a:rPr lang="en-US" altLang="en-US" sz="2400" dirty="0">
                <a:solidFill>
                  <a:schemeClr val="bg1"/>
                </a:solidFill>
                <a:ea typeface="Arial" charset="0"/>
              </a:rPr>
              <a:t>USC Mark and Mary Stevens  Neuroimaging and Informatics Institute</a:t>
            </a:r>
          </a:p>
          <a:p>
            <a:pPr>
              <a:spcAft>
                <a:spcPts val="800"/>
              </a:spcAft>
              <a:defRPr/>
            </a:pPr>
            <a:r>
              <a:rPr lang="en-US" altLang="en-US" sz="2400" dirty="0">
                <a:solidFill>
                  <a:schemeClr val="bg1"/>
                </a:solidFill>
                <a:ea typeface="Arial" charset="0"/>
              </a:rPr>
              <a:t>USC Laboratory of Neuroimaging</a:t>
            </a:r>
          </a:p>
          <a:p>
            <a:pPr>
              <a:spcAft>
                <a:spcPts val="80"/>
              </a:spcAft>
              <a:defRPr/>
            </a:pPr>
            <a:r>
              <a:rPr lang="en-US" sz="2400" b="1" dirty="0" err="1">
                <a:solidFill>
                  <a:schemeClr val="bg1"/>
                </a:solidFill>
              </a:rPr>
              <a:t>loni.usc.edu</a:t>
            </a:r>
            <a:endParaRPr lang="en-US" sz="2400" b="1" dirty="0">
              <a:solidFill>
                <a:schemeClr val="bg1"/>
              </a:solidFill>
            </a:endParaRPr>
          </a:p>
          <a:p>
            <a:pPr>
              <a:spcAft>
                <a:spcPts val="80"/>
              </a:spcAft>
              <a:defRPr/>
            </a:pPr>
            <a:endParaRPr lang="en-US" altLang="en-US" sz="2400" dirty="0">
              <a:solidFill>
                <a:schemeClr val="bg1"/>
              </a:solidFill>
              <a:ea typeface="Arial" charset="0"/>
            </a:endParaRPr>
          </a:p>
        </p:txBody>
      </p:sp>
      <p:sp>
        <p:nvSpPr>
          <p:cNvPr id="4" name="Rectangle 3">
            <a:extLst>
              <a:ext uri="{FF2B5EF4-FFF2-40B4-BE49-F238E27FC236}">
                <a16:creationId xmlns:a16="http://schemas.microsoft.com/office/drawing/2014/main" id="{3F65299E-071F-E148-A715-010238651BB2}"/>
              </a:ext>
            </a:extLst>
          </p:cNvPr>
          <p:cNvSpPr/>
          <p:nvPr/>
        </p:nvSpPr>
        <p:spPr>
          <a:xfrm>
            <a:off x="5242466" y="19545883"/>
            <a:ext cx="21016147" cy="461665"/>
          </a:xfrm>
          <a:prstGeom prst="rect">
            <a:avLst/>
          </a:prstGeom>
        </p:spPr>
        <p:txBody>
          <a:bodyPr wrap="square">
            <a:spAutoFit/>
          </a:bodyPr>
          <a:lstStyle/>
          <a:p>
            <a:pPr marL="457200" indent="-457200">
              <a:spcAft>
                <a:spcPts val="600"/>
              </a:spcAft>
              <a:buAutoNum type="arabicPeriod"/>
            </a:pPr>
            <a:r>
              <a:rPr lang="en-US" dirty="0"/>
              <a:t>Cheng Y, Cheng Y, Cheng G, et al. ABO blood group and susceptibility to severe acute respiratory syndrome. </a:t>
            </a:r>
            <a:r>
              <a:rPr lang="en-US" i="1" dirty="0"/>
              <a:t>JAMA</a:t>
            </a:r>
            <a:r>
              <a:rPr lang="en-US" dirty="0"/>
              <a:t>. 2005;293(12):1450-1451. doi:10.1001/jama.293.12.1450-c</a:t>
            </a:r>
            <a:r>
              <a:rPr lang="en-US" sz="2400" dirty="0"/>
              <a:t> </a:t>
            </a:r>
            <a:endParaRPr lang="en-US" sz="2400" b="1" dirty="0"/>
          </a:p>
        </p:txBody>
      </p:sp>
    </p:spTree>
    <p:extLst>
      <p:ext uri="{BB962C8B-B14F-4D97-AF65-F5344CB8AC3E}">
        <p14:creationId xmlns:p14="http://schemas.microsoft.com/office/powerpoint/2010/main" val="2062469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 name="Rectangle 81">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454046" cy="210677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E92895-AFBC-4B4A-9D59-B83D8D211313}"/>
              </a:ext>
            </a:extLst>
          </p:cNvPr>
          <p:cNvSpPr>
            <a:spLocks noGrp="1"/>
          </p:cNvSpPr>
          <p:nvPr>
            <p:ph type="title"/>
          </p:nvPr>
        </p:nvSpPr>
        <p:spPr>
          <a:xfrm>
            <a:off x="2566252" y="1698522"/>
            <a:ext cx="15873819" cy="5145289"/>
          </a:xfrm>
        </p:spPr>
        <p:txBody>
          <a:bodyPr vert="horz" lIns="91440" tIns="45720" rIns="91440" bIns="45720" rtlCol="0" anchor="ctr">
            <a:normAutofit fontScale="90000"/>
          </a:bodyPr>
          <a:lstStyle/>
          <a:p>
            <a:pPr defTabSz="914400"/>
            <a:r>
              <a:rPr lang="en-US" sz="10500" b="1" kern="1200">
                <a:solidFill>
                  <a:schemeClr val="tx1"/>
                </a:solidFill>
                <a:latin typeface="+mj-lt"/>
                <a:ea typeface="+mj-ea"/>
                <a:cs typeface="+mj-cs"/>
              </a:rPr>
              <a:t>Association between Blood Types with Higher Susceptible of Testing Positive</a:t>
            </a:r>
            <a:endParaRPr lang="en-US" sz="10500" kern="1200">
              <a:solidFill>
                <a:schemeClr val="tx1"/>
              </a:solidFill>
              <a:latin typeface="+mj-lt"/>
              <a:ea typeface="+mj-ea"/>
              <a:cs typeface="+mj-cs"/>
            </a:endParaRPr>
          </a:p>
        </p:txBody>
      </p:sp>
      <p:sp>
        <p:nvSpPr>
          <p:cNvPr id="3" name="Rectangle 2">
            <a:extLst>
              <a:ext uri="{FF2B5EF4-FFF2-40B4-BE49-F238E27FC236}">
                <a16:creationId xmlns:a16="http://schemas.microsoft.com/office/drawing/2014/main" id="{A3184F9E-30EB-E24C-AD4E-0AFCE2625512}"/>
              </a:ext>
            </a:extLst>
          </p:cNvPr>
          <p:cNvSpPr/>
          <p:nvPr/>
        </p:nvSpPr>
        <p:spPr>
          <a:xfrm>
            <a:off x="19023341" y="1698522"/>
            <a:ext cx="15855040" cy="5145292"/>
          </a:xfrm>
          <a:prstGeom prst="rect">
            <a:avLst/>
          </a:prstGeom>
        </p:spPr>
        <p:txBody>
          <a:bodyPr vert="horz" lIns="91440" tIns="45720" rIns="91440" bIns="45720" rtlCol="0" anchor="ctr">
            <a:normAutofit/>
          </a:bodyPr>
          <a:lstStyle/>
          <a:p>
            <a:pPr marL="857250" indent="-228600">
              <a:lnSpc>
                <a:spcPct val="90000"/>
              </a:lnSpc>
              <a:spcAft>
                <a:spcPts val="600"/>
              </a:spcAft>
              <a:buFont typeface="Arial" panose="020B0604020202020204" pitchFamily="34" charset="0"/>
              <a:buChar char="•"/>
            </a:pPr>
            <a:r>
              <a:rPr lang="en-US" sz="5600" dirty="0"/>
              <a:t>Individuals with type A</a:t>
            </a:r>
            <a:r>
              <a:rPr lang="zh-CN" altLang="en-US" sz="5600" dirty="0"/>
              <a:t> </a:t>
            </a:r>
            <a:r>
              <a:rPr lang="en-US" altLang="zh-CN" sz="5600" dirty="0"/>
              <a:t>and AB</a:t>
            </a:r>
            <a:r>
              <a:rPr lang="en-US" sz="5600" dirty="0"/>
              <a:t> blood seems associated with highest probability of infection.</a:t>
            </a:r>
          </a:p>
          <a:p>
            <a:pPr marL="857250" indent="-228600">
              <a:lnSpc>
                <a:spcPct val="90000"/>
              </a:lnSpc>
              <a:spcAft>
                <a:spcPts val="600"/>
              </a:spcAft>
              <a:buFont typeface="Arial" panose="020B0604020202020204" pitchFamily="34" charset="0"/>
              <a:buChar char="•"/>
            </a:pPr>
            <a:endParaRPr lang="en-US" sz="5600" dirty="0"/>
          </a:p>
          <a:p>
            <a:pPr marL="857250" indent="-228600">
              <a:lnSpc>
                <a:spcPct val="90000"/>
              </a:lnSpc>
              <a:spcAft>
                <a:spcPts val="600"/>
              </a:spcAft>
              <a:buFont typeface="Arial" panose="020B0604020202020204" pitchFamily="34" charset="0"/>
              <a:buChar char="•"/>
            </a:pPr>
            <a:r>
              <a:rPr lang="en-US" sz="5600" dirty="0"/>
              <a:t>blood type O patients have significantly lower odds of infection, suggesting that blood type O may be a protective factor against infection. </a:t>
            </a:r>
          </a:p>
        </p:txBody>
      </p:sp>
      <p:pic>
        <p:nvPicPr>
          <p:cNvPr id="5" name="Picture 4">
            <a:extLst>
              <a:ext uri="{FF2B5EF4-FFF2-40B4-BE49-F238E27FC236}">
                <a16:creationId xmlns:a16="http://schemas.microsoft.com/office/drawing/2014/main" id="{A8ECADE5-937A-434F-A057-8F6E6F6686D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21422" y="6970412"/>
            <a:ext cx="24199808" cy="1197890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DA62AB4-997F-AC41-B081-923183123041}"/>
              </a:ext>
            </a:extLst>
          </p:cNvPr>
          <p:cNvSpPr/>
          <p:nvPr/>
        </p:nvSpPr>
        <p:spPr>
          <a:xfrm>
            <a:off x="28336194" y="19399526"/>
            <a:ext cx="8769195" cy="1291144"/>
          </a:xfrm>
          <a:prstGeom prst="rect">
            <a:avLst/>
          </a:prstGeom>
        </p:spPr>
        <p:txBody>
          <a:bodyPr wrap="square">
            <a:noAutofit/>
          </a:bodyPr>
          <a:lstStyle/>
          <a:p>
            <a:pPr>
              <a:spcAft>
                <a:spcPts val="800"/>
              </a:spcAft>
              <a:defRPr/>
            </a:pPr>
            <a:r>
              <a:rPr lang="en-US" altLang="en-US" sz="2400" dirty="0">
                <a:solidFill>
                  <a:schemeClr val="bg1"/>
                </a:solidFill>
                <a:ea typeface="Arial" charset="0"/>
              </a:rPr>
              <a:t>USC Mark and Mary Stevens  Neuroimaging and Informatics Institute</a:t>
            </a:r>
          </a:p>
          <a:p>
            <a:pPr>
              <a:spcAft>
                <a:spcPts val="800"/>
              </a:spcAft>
              <a:defRPr/>
            </a:pPr>
            <a:r>
              <a:rPr lang="en-US" altLang="en-US" sz="2400" dirty="0">
                <a:solidFill>
                  <a:schemeClr val="bg1"/>
                </a:solidFill>
                <a:ea typeface="Arial" charset="0"/>
              </a:rPr>
              <a:t>USC Laboratory of Neuroimaging</a:t>
            </a:r>
          </a:p>
          <a:p>
            <a:pPr>
              <a:spcAft>
                <a:spcPts val="80"/>
              </a:spcAft>
              <a:defRPr/>
            </a:pPr>
            <a:r>
              <a:rPr lang="en-US" sz="2400" b="1" dirty="0" err="1">
                <a:solidFill>
                  <a:schemeClr val="bg1"/>
                </a:solidFill>
              </a:rPr>
              <a:t>loni.usc.edu</a:t>
            </a:r>
            <a:endParaRPr lang="en-US" sz="2400" b="1" dirty="0">
              <a:solidFill>
                <a:schemeClr val="bg1"/>
              </a:solidFill>
            </a:endParaRPr>
          </a:p>
          <a:p>
            <a:pPr>
              <a:spcAft>
                <a:spcPts val="80"/>
              </a:spcAft>
              <a:defRPr/>
            </a:pPr>
            <a:endParaRPr lang="en-US" altLang="en-US" sz="2400" dirty="0">
              <a:solidFill>
                <a:schemeClr val="bg1"/>
              </a:solidFill>
              <a:ea typeface="Arial" charset="0"/>
            </a:endParaRPr>
          </a:p>
        </p:txBody>
      </p:sp>
      <p:sp>
        <p:nvSpPr>
          <p:cNvPr id="4" name="Rectangle 3">
            <a:extLst>
              <a:ext uri="{FF2B5EF4-FFF2-40B4-BE49-F238E27FC236}">
                <a16:creationId xmlns:a16="http://schemas.microsoft.com/office/drawing/2014/main" id="{3F65299E-071F-E148-A715-010238651BB2}"/>
              </a:ext>
            </a:extLst>
          </p:cNvPr>
          <p:cNvSpPr/>
          <p:nvPr/>
        </p:nvSpPr>
        <p:spPr>
          <a:xfrm>
            <a:off x="25077841" y="19075915"/>
            <a:ext cx="24752409" cy="1862048"/>
          </a:xfrm>
          <a:prstGeom prst="rect">
            <a:avLst/>
          </a:prstGeom>
        </p:spPr>
        <p:txBody>
          <a:bodyPr wrap="square">
            <a:spAutoFit/>
          </a:bodyPr>
          <a:lstStyle/>
          <a:p>
            <a:pPr>
              <a:spcAft>
                <a:spcPts val="600"/>
              </a:spcAft>
            </a:pPr>
            <a:r>
              <a:rPr lang="en-US" sz="700" dirty="0"/>
              <a:t>1. Fan Q, Zhang W, Li B, Li D-J, Zhang J, Zhao F. Association Between ABO Blood Group System and COVID-19 Susceptibility in Wuhan. </a:t>
            </a:r>
            <a:r>
              <a:rPr lang="en-US" sz="700" i="1" dirty="0"/>
              <a:t>Front Cell Infect Microbiol</a:t>
            </a:r>
            <a:r>
              <a:rPr lang="en-US" sz="700" dirty="0"/>
              <a:t>. 2020;10:404. doi:10.3389/fcimb.2020.00404</a:t>
            </a:r>
          </a:p>
          <a:p>
            <a:pPr>
              <a:spcAft>
                <a:spcPts val="600"/>
              </a:spcAft>
            </a:pPr>
            <a:r>
              <a:rPr lang="en-US" sz="700" dirty="0"/>
              <a:t>2. Zhao J, Yang Y, Huang H, et al. Relationship between the ABO Blood Group and the COVID-19 Susceptibility. </a:t>
            </a:r>
            <a:r>
              <a:rPr lang="en-US" sz="700" i="1" dirty="0"/>
              <a:t>Clin Infect Dis Off </a:t>
            </a:r>
            <a:r>
              <a:rPr lang="en-US" sz="700" i="1" dirty="0" err="1"/>
              <a:t>Publ</a:t>
            </a:r>
            <a:r>
              <a:rPr lang="en-US" sz="700" i="1" dirty="0"/>
              <a:t> Infect Dis Soc Am</a:t>
            </a:r>
            <a:r>
              <a:rPr lang="en-US" sz="700" dirty="0"/>
              <a:t>. Published online 2020. doi:10.1093/</a:t>
            </a:r>
            <a:r>
              <a:rPr lang="en-US" sz="700" dirty="0" err="1"/>
              <a:t>cid</a:t>
            </a:r>
            <a:r>
              <a:rPr lang="en-US" sz="700" dirty="0"/>
              <a:t>/ciaa1150</a:t>
            </a:r>
          </a:p>
          <a:p>
            <a:pPr>
              <a:spcAft>
                <a:spcPts val="600"/>
              </a:spcAft>
            </a:pPr>
            <a:r>
              <a:rPr lang="en-US" sz="700" dirty="0"/>
              <a:t>3. </a:t>
            </a:r>
            <a:r>
              <a:rPr lang="en-US" sz="700" dirty="0" err="1"/>
              <a:t>Golinelli</a:t>
            </a:r>
            <a:r>
              <a:rPr lang="en-US" sz="700" dirty="0"/>
              <a:t> D, </a:t>
            </a:r>
            <a:r>
              <a:rPr lang="en-US" sz="700" dirty="0" err="1"/>
              <a:t>Boetto</a:t>
            </a:r>
            <a:r>
              <a:rPr lang="en-US" sz="700" dirty="0"/>
              <a:t> E, </a:t>
            </a:r>
            <a:r>
              <a:rPr lang="en-US" sz="700" dirty="0" err="1"/>
              <a:t>Maietti</a:t>
            </a:r>
            <a:r>
              <a:rPr lang="en-US" sz="700" dirty="0"/>
              <a:t> E, </a:t>
            </a:r>
            <a:r>
              <a:rPr lang="en-US" sz="700" dirty="0" err="1"/>
              <a:t>Fantini</a:t>
            </a:r>
            <a:r>
              <a:rPr lang="en-US" sz="700" dirty="0"/>
              <a:t> MP. The association between ABO blood group and SARS-CoV-2 infection: A meta-analysis. </a:t>
            </a:r>
            <a:r>
              <a:rPr lang="en-US" sz="700" i="1" dirty="0" err="1"/>
              <a:t>PloS</a:t>
            </a:r>
            <a:r>
              <a:rPr lang="en-US" sz="700" i="1" dirty="0"/>
              <a:t> One</a:t>
            </a:r>
            <a:r>
              <a:rPr lang="en-US" sz="700" dirty="0"/>
              <a:t>. 2020;15(9):e0239508. doi:10.1371/journal.pone.0239508</a:t>
            </a:r>
          </a:p>
          <a:p>
            <a:pPr>
              <a:spcAft>
                <a:spcPts val="600"/>
              </a:spcAft>
            </a:pPr>
            <a:r>
              <a:rPr lang="en-US" sz="700" dirty="0"/>
              <a:t>4. Wu B-B, Gu D-Z, Yu J-N, Yang J, Shen W-Q. Association between ABO blood groups and COVID-19 infection, severity and demise: A systematic review and meta-analysis. </a:t>
            </a:r>
            <a:r>
              <a:rPr lang="en-US" sz="700" i="1" dirty="0"/>
              <a:t>Infect Genet </a:t>
            </a:r>
            <a:r>
              <a:rPr lang="en-US" sz="700" i="1" dirty="0" err="1"/>
              <a:t>Evol</a:t>
            </a:r>
            <a:r>
              <a:rPr lang="en-US" sz="700" i="1" dirty="0"/>
              <a:t> J Mol Epidemiol </a:t>
            </a:r>
            <a:r>
              <a:rPr lang="en-US" sz="700" i="1" dirty="0" err="1"/>
              <a:t>Evol</a:t>
            </a:r>
            <a:r>
              <a:rPr lang="en-US" sz="700" i="1" dirty="0"/>
              <a:t> Genet Infect Dis</a:t>
            </a:r>
            <a:r>
              <a:rPr lang="en-US" sz="700" dirty="0"/>
              <a:t>. 2020;84:104485. doi:10.1016/j.meegid.2020.104485</a:t>
            </a:r>
          </a:p>
          <a:p>
            <a:pPr>
              <a:spcAft>
                <a:spcPts val="600"/>
              </a:spcAft>
            </a:pPr>
            <a:r>
              <a:rPr lang="en-US" sz="700" dirty="0"/>
              <a:t>5. Wu Y, Feng Z, Li P, Yu Q. Relationship between ABO blood group distribution and clinical characteristics in patients with COVID-19. </a:t>
            </a:r>
            <a:r>
              <a:rPr lang="en-US" sz="700" i="1" dirty="0"/>
              <a:t>Clin </a:t>
            </a:r>
            <a:r>
              <a:rPr lang="en-US" sz="700" i="1" dirty="0" err="1"/>
              <a:t>Chim</a:t>
            </a:r>
            <a:r>
              <a:rPr lang="en-US" sz="700" i="1" dirty="0"/>
              <a:t> Acta Int J Clin Chem</a:t>
            </a:r>
            <a:r>
              <a:rPr lang="en-US" sz="700" dirty="0"/>
              <a:t>. 2020;509:220-223. doi:10.1016/j.cca.2020.06.026</a:t>
            </a:r>
          </a:p>
          <a:p>
            <a:pPr>
              <a:spcAft>
                <a:spcPts val="600"/>
              </a:spcAft>
            </a:pPr>
            <a:r>
              <a:rPr lang="en-US" sz="700" dirty="0"/>
              <a:t>6. </a:t>
            </a:r>
            <a:r>
              <a:rPr lang="en-US" sz="700" dirty="0" err="1"/>
              <a:t>Barnkob</a:t>
            </a:r>
            <a:r>
              <a:rPr lang="en-US" sz="700" dirty="0"/>
              <a:t> MB, </a:t>
            </a:r>
            <a:r>
              <a:rPr lang="en-US" sz="700" dirty="0" err="1"/>
              <a:t>Pottegård</a:t>
            </a:r>
            <a:r>
              <a:rPr lang="en-US" sz="700" dirty="0"/>
              <a:t> A, </a:t>
            </a:r>
            <a:r>
              <a:rPr lang="en-US" sz="700" dirty="0" err="1"/>
              <a:t>Støvring</a:t>
            </a:r>
            <a:r>
              <a:rPr lang="en-US" sz="700" dirty="0"/>
              <a:t> H, et al. Reduced prevalence of SARS-CoV-2 infection in ABO blood group O. </a:t>
            </a:r>
            <a:r>
              <a:rPr lang="en-US" sz="700" i="1" dirty="0"/>
              <a:t>Blood Adv</a:t>
            </a:r>
            <a:r>
              <a:rPr lang="en-US" sz="700" dirty="0"/>
              <a:t>. 2020;4(20):4990-4993. doi:10.1182/bloodadvances.2020002657</a:t>
            </a:r>
          </a:p>
          <a:p>
            <a:pPr>
              <a:spcAft>
                <a:spcPts val="600"/>
              </a:spcAft>
            </a:pPr>
            <a:r>
              <a:rPr lang="en-US" sz="700" dirty="0"/>
              <a:t>7. </a:t>
            </a:r>
            <a:r>
              <a:rPr lang="en-US" sz="700" dirty="0" err="1"/>
              <a:t>Latz</a:t>
            </a:r>
            <a:r>
              <a:rPr lang="en-US" sz="700" dirty="0"/>
              <a:t> CA, DeCarlo C, Boitano L, et al. Blood type and outcomes in patients with COVID-19. </a:t>
            </a:r>
            <a:r>
              <a:rPr lang="en-US" sz="700" i="1" dirty="0"/>
              <a:t>Ann </a:t>
            </a:r>
            <a:r>
              <a:rPr lang="en-US" sz="700" i="1" dirty="0" err="1"/>
              <a:t>Hematol</a:t>
            </a:r>
            <a:r>
              <a:rPr lang="en-US" sz="700" dirty="0"/>
              <a:t>. 2020;99(9):2113-2118. doi:10.1007/s00277-020-04169-1</a:t>
            </a:r>
          </a:p>
          <a:p>
            <a:pPr>
              <a:spcAft>
                <a:spcPts val="600"/>
              </a:spcAft>
            </a:pPr>
            <a:r>
              <a:rPr lang="en-US" sz="700" dirty="0"/>
              <a:t>8. </a:t>
            </a:r>
            <a:r>
              <a:rPr lang="en-US" sz="700" dirty="0" err="1"/>
              <a:t>Zietz</a:t>
            </a:r>
            <a:r>
              <a:rPr lang="en-US" sz="700" dirty="0"/>
              <a:t> M, Zucker JE, </a:t>
            </a:r>
            <a:r>
              <a:rPr lang="en-US" sz="700" dirty="0" err="1"/>
              <a:t>Tatonetti</a:t>
            </a:r>
            <a:r>
              <a:rPr lang="en-US" sz="700" dirty="0"/>
              <a:t> NP. Testing the association between blood type and COVID-19 infection, intubation, and death. </a:t>
            </a:r>
            <a:r>
              <a:rPr lang="en-US" sz="700" i="1" dirty="0" err="1"/>
              <a:t>medRxiv</a:t>
            </a:r>
            <a:r>
              <a:rPr lang="en-US" sz="700" dirty="0"/>
              <a:t>. Published online September 10, 2020:2020.04.08.20058073. doi:10.1101/2020.04.08.20058073</a:t>
            </a:r>
          </a:p>
          <a:p>
            <a:pPr>
              <a:spcAft>
                <a:spcPts val="600"/>
              </a:spcAft>
            </a:pPr>
            <a:r>
              <a:rPr lang="en-US" sz="700" dirty="0"/>
              <a:t>9. Principles of Epidemiology in Public Health Practice, Third Edition, An Introduction to Applied Epidemiology and Biostatistics. Centers for Disease Control and Prevention (CDC). https://</a:t>
            </a:r>
            <a:r>
              <a:rPr lang="en-US" sz="700" dirty="0" err="1"/>
              <a:t>www.cdc.gov</a:t>
            </a:r>
            <a:r>
              <a:rPr lang="en-US" sz="700" dirty="0"/>
              <a:t>/</a:t>
            </a:r>
            <a:r>
              <a:rPr lang="en-US" sz="700" dirty="0" err="1"/>
              <a:t>csels</a:t>
            </a:r>
            <a:r>
              <a:rPr lang="en-US" sz="700" dirty="0"/>
              <a:t>/</a:t>
            </a:r>
            <a:r>
              <a:rPr lang="en-US" sz="700" dirty="0" err="1"/>
              <a:t>dsepd</a:t>
            </a:r>
            <a:r>
              <a:rPr lang="en-US" sz="700" dirty="0"/>
              <a:t>/ss1978/lesson3/section5.html</a:t>
            </a:r>
          </a:p>
          <a:p>
            <a:pPr>
              <a:spcAft>
                <a:spcPts val="600"/>
              </a:spcAft>
            </a:pPr>
            <a:r>
              <a:rPr lang="en-US" sz="700" dirty="0"/>
              <a:t>10. </a:t>
            </a:r>
            <a:r>
              <a:rPr lang="en-US" sz="700" dirty="0" err="1"/>
              <a:t>Padhi</a:t>
            </a:r>
            <a:r>
              <a:rPr lang="en-US" sz="700" dirty="0"/>
              <a:t> S, </a:t>
            </a:r>
            <a:r>
              <a:rPr lang="en-US" sz="700" dirty="0" err="1"/>
              <a:t>Suvankar</a:t>
            </a:r>
            <a:r>
              <a:rPr lang="en-US" sz="700" dirty="0"/>
              <a:t> S, Dash D, et al. ABO blood group system is associated with COVID-19 mortality: An epidemiological investigation in the Indian population. </a:t>
            </a:r>
            <a:r>
              <a:rPr lang="en-US" sz="700" i="1" dirty="0" err="1"/>
              <a:t>Transfus</a:t>
            </a:r>
            <a:r>
              <a:rPr lang="en-US" sz="700" i="1" dirty="0"/>
              <a:t> Clin Biol J Soc </a:t>
            </a:r>
            <a:r>
              <a:rPr lang="en-US" sz="700" i="1" dirty="0" err="1"/>
              <a:t>Francaise</a:t>
            </a:r>
            <a:r>
              <a:rPr lang="en-US" sz="700" i="1" dirty="0"/>
              <a:t> </a:t>
            </a:r>
            <a:r>
              <a:rPr lang="en-US" sz="700" i="1" dirty="0" err="1"/>
              <a:t>Transfus</a:t>
            </a:r>
            <a:r>
              <a:rPr lang="en-US" sz="700" i="1" dirty="0"/>
              <a:t> Sang</a:t>
            </a:r>
            <a:r>
              <a:rPr lang="en-US" sz="700" dirty="0"/>
              <a:t>. 2020;27(4):253-258. doi:10.1016/j.tracli.2020.08.009</a:t>
            </a:r>
          </a:p>
        </p:txBody>
      </p:sp>
      <p:sp>
        <p:nvSpPr>
          <p:cNvPr id="9" name="Rectangle 2">
            <a:extLst>
              <a:ext uri="{FF2B5EF4-FFF2-40B4-BE49-F238E27FC236}">
                <a16:creationId xmlns:a16="http://schemas.microsoft.com/office/drawing/2014/main" id="{6949BDF3-428E-5849-93CB-642D249B86A5}"/>
              </a:ext>
            </a:extLst>
          </p:cNvPr>
          <p:cNvSpPr>
            <a:spLocks noChangeArrowheads="1"/>
          </p:cNvSpPr>
          <p:nvPr/>
        </p:nvSpPr>
        <p:spPr bwMode="auto">
          <a:xfrm>
            <a:off x="16322675" y="5608638"/>
            <a:ext cx="37463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12253118"/>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2778</TotalTime>
  <Words>1807</Words>
  <Application>Microsoft Macintosh PowerPoint</Application>
  <PresentationFormat>Custom</PresentationFormat>
  <Paragraphs>121</Paragraphs>
  <Slides>12</Slides>
  <Notes>9</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Coronavirus Pandemic Has Changed Our Lives</vt:lpstr>
      <vt:lpstr>Understanding Coronavirus</vt:lpstr>
      <vt:lpstr>Risk Factors</vt:lpstr>
      <vt:lpstr>Blood Groups</vt:lpstr>
      <vt:lpstr>Blood Groups</vt:lpstr>
      <vt:lpstr>Severe Acute Respiratory Syndrome (SARS) Infection</vt:lpstr>
      <vt:lpstr>Blood Types Related to Severe Acute Respiratory Syndrome (SARS) Infection</vt:lpstr>
      <vt:lpstr>Association between Blood Types with Higher Susceptible of Testing Positive</vt:lpstr>
      <vt:lpstr>ABO Blood Type and COVID-19 Clinical Outcomes of Severity</vt:lpstr>
      <vt:lpstr>Genetic Association and Underlying Molecular Mechanism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Yujia Zhang</dc:creator>
  <cp:lastModifiedBy>Alexis Bennett</cp:lastModifiedBy>
  <cp:revision>13</cp:revision>
  <dcterms:created xsi:type="dcterms:W3CDTF">2021-01-22T01:54:30Z</dcterms:created>
  <dcterms:modified xsi:type="dcterms:W3CDTF">2022-05-27T16:34:21Z</dcterms:modified>
</cp:coreProperties>
</file>